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11E3"/>
    <a:srgbClr val="4606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8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9F715-585D-441C-8EBC-56A7C79BE236}" type="datetimeFigureOut">
              <a:rPr lang="cs-CZ" smtClean="0"/>
              <a:t>28.04.2026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7771-3FA9-4234-AD2A-0BCD521B47C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10274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9F715-585D-441C-8EBC-56A7C79BE236}" type="datetimeFigureOut">
              <a:rPr lang="cs-CZ" smtClean="0"/>
              <a:t>28.04.2026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7771-3FA9-4234-AD2A-0BCD521B47C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9054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9F715-585D-441C-8EBC-56A7C79BE236}" type="datetimeFigureOut">
              <a:rPr lang="cs-CZ" smtClean="0"/>
              <a:t>28.04.2026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7771-3FA9-4234-AD2A-0BCD521B47C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69523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9F715-585D-441C-8EBC-56A7C79BE236}" type="datetimeFigureOut">
              <a:rPr lang="cs-CZ" smtClean="0"/>
              <a:t>28.04.2026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7771-3FA9-4234-AD2A-0BCD521B47C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6170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9F715-585D-441C-8EBC-56A7C79BE236}" type="datetimeFigureOut">
              <a:rPr lang="cs-CZ" smtClean="0"/>
              <a:t>28.04.2026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7771-3FA9-4234-AD2A-0BCD521B47C6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130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9F715-585D-441C-8EBC-56A7C79BE236}" type="datetimeFigureOut">
              <a:rPr lang="cs-CZ" smtClean="0"/>
              <a:t>28.04.2026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7771-3FA9-4234-AD2A-0BCD521B47C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372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9F715-585D-441C-8EBC-56A7C79BE236}" type="datetimeFigureOut">
              <a:rPr lang="cs-CZ" smtClean="0"/>
              <a:t>28.04.2026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7771-3FA9-4234-AD2A-0BCD521B47C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8422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9F715-585D-441C-8EBC-56A7C79BE236}" type="datetimeFigureOut">
              <a:rPr lang="cs-CZ" smtClean="0"/>
              <a:t>28.04.2026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7771-3FA9-4234-AD2A-0BCD521B47C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6515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C29F715-585D-441C-8EBC-56A7C79BE236}" type="datetimeFigureOut">
              <a:rPr lang="cs-CZ" smtClean="0"/>
              <a:t>28.04.2026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7771-3FA9-4234-AD2A-0BCD521B47C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2363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9F715-585D-441C-8EBC-56A7C79BE236}" type="datetimeFigureOut">
              <a:rPr lang="cs-CZ" smtClean="0"/>
              <a:t>28.04.2026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7771-3FA9-4234-AD2A-0BCD521B47C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7592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9F715-585D-441C-8EBC-56A7C79BE236}" type="datetimeFigureOut">
              <a:rPr lang="cs-CZ" smtClean="0"/>
              <a:t>28.04.2026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7771-3FA9-4234-AD2A-0BCD521B47C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0022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C29F715-585D-441C-8EBC-56A7C79BE236}" type="datetimeFigureOut">
              <a:rPr lang="cs-CZ" smtClean="0"/>
              <a:t>28.04.2026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3927771-3FA9-4234-AD2A-0BCD521B47C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52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ACC119D-D497-9CB9-B64A-93C5C4F390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Potřeba změny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F5056DFF-02CD-FC94-BEE8-469BC4FAC4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2586" y="4352544"/>
            <a:ext cx="7527798" cy="1239894"/>
          </a:xfrm>
        </p:spPr>
        <p:txBody>
          <a:bodyPr>
            <a:normAutofit/>
          </a:bodyPr>
          <a:lstStyle/>
          <a:p>
            <a:r>
              <a:rPr lang="cs-CZ" sz="2400" b="1" dirty="0"/>
              <a:t>Neřeší se potřeba dítěte, ale kde je pro ně místo</a:t>
            </a:r>
          </a:p>
        </p:txBody>
      </p:sp>
    </p:spTree>
    <p:extLst>
      <p:ext uri="{BB962C8B-B14F-4D97-AF65-F5344CB8AC3E}">
        <p14:creationId xmlns:p14="http://schemas.microsoft.com/office/powerpoint/2010/main" val="3018208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8DBECF8-FB9F-A18D-F636-58D576946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3392" y="512064"/>
            <a:ext cx="7729728" cy="1188720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Chaos v oblasti náhradní výchovy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1C15E14F-1354-C05C-7892-50CB5F068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1997964"/>
            <a:ext cx="10451592" cy="4494276"/>
          </a:xfrm>
        </p:spPr>
        <p:txBody>
          <a:bodyPr>
            <a:normAutofit/>
          </a:bodyPr>
          <a:lstStyle/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Systém náhradní výchovy není schopen naplňovat potřeby státu pro umísťování dětí a situace se stále horší</a:t>
            </a:r>
          </a:p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 září 25 do února 26 požadavek OSPOD Prahy a Středočeského kraje o umístění 183 dětí</a:t>
            </a:r>
          </a:p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 nedostatek kapacit a průchodnosti diagnostických ústavů umístěno 58 dětí – </a:t>
            </a:r>
            <a:r>
              <a:rPr lang="cs-CZ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125 dětí zůstává v ohrožujícím prostředí</a:t>
            </a:r>
          </a:p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Velký nedostatek vhodných pěstounů schopných zvládat náročné děti</a:t>
            </a:r>
          </a:p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Děti jsou umísťovány podle volných míst, ne podle jejich potřeb </a:t>
            </a:r>
          </a:p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Stále častěji není volná kapacita a děti čelí nejistotám o vlastím osudu</a:t>
            </a:r>
          </a:p>
          <a:p>
            <a:endParaRPr lang="cs-CZ" sz="2400" b="1" dirty="0">
              <a:solidFill>
                <a:srgbClr val="4D11E3"/>
              </a:solidFill>
            </a:endParaRPr>
          </a:p>
          <a:p>
            <a:endParaRPr lang="cs-CZ" b="1" dirty="0">
              <a:solidFill>
                <a:srgbClr val="4D11E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037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4632B6E-7705-EEC3-00C1-7E6ED34E1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7128" y="644652"/>
            <a:ext cx="7729728" cy="1188720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Chaos v oblasti náhradní výchovy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1D9A6D9F-1289-FA14-98E0-FCDCEDC6F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216" y="2153412"/>
            <a:ext cx="10744200" cy="4576572"/>
          </a:xfrm>
        </p:spPr>
        <p:txBody>
          <a:bodyPr>
            <a:normAutofit fontScale="92500" lnSpcReduction="10000"/>
          </a:bodyPr>
          <a:lstStyle/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stávajícího stavu přichází  doporučení ministerstva snižovat kapacity skupin z osmi na šest – dobrá myšlenka ve špatný čas</a:t>
            </a:r>
          </a:p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Transformace některých zařízení v ústavy pro děti s ochrannou výchovou, byť jich je soudy nařizováno minimum – </a:t>
            </a:r>
            <a:r>
              <a:rPr lang="cs-CZ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opět ztráta kapacit</a:t>
            </a:r>
          </a:p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Návrh změny některých DDŠ ve Střediska výchovné péče </a:t>
            </a:r>
            <a:r>
              <a:rPr lang="cs-CZ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opět úbytek kapacit </a:t>
            </a:r>
          </a:p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Není snaha ministerstva novelizovat Občanský zákoník v § 971, který dává kompetenci soudům nejen o umístění do ústavní výchovy, ale i rozhodování o přemísťování mezi zařízeními </a:t>
            </a:r>
            <a:r>
              <a:rPr lang="cs-CZ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neprůchodnost diagnostických ústavů </a:t>
            </a:r>
          </a:p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Dítě čeká v nejistotě na přemístění, ne podle vhodnosti, ale podle volné kapacity – bez ohledu na dítě a jeho odpovídající zájmu o učební obor</a:t>
            </a:r>
          </a:p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Přichází do učebního oboru až během školního roku – důvod ke krachu a předčasnému odchodu ze vzdělávání</a:t>
            </a:r>
          </a:p>
          <a:p>
            <a:endParaRPr lang="cs-CZ" sz="2400" b="1" dirty="0">
              <a:solidFill>
                <a:srgbClr val="4D11E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400" b="1" dirty="0">
              <a:solidFill>
                <a:srgbClr val="4D11E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5009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A68A585-4EED-D8F0-08EF-76DE8DBE6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0" y="452628"/>
            <a:ext cx="7729728" cy="1188720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Chaos v oblasti náhradní výchovy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A6B2D92D-3FA1-2FFB-3336-17B6A918E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080" y="2272284"/>
            <a:ext cx="9893808" cy="4133088"/>
          </a:xfrm>
        </p:spPr>
        <p:txBody>
          <a:bodyPr>
            <a:normAutofit/>
          </a:bodyPr>
          <a:lstStyle/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Rezorty mající k dětem z rizikového prostředí kompetence: </a:t>
            </a:r>
            <a:b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MŠMT, MPSV, MZ, MS, MV, MMR, MF </a:t>
            </a:r>
          </a:p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Velkým problémem je neexistující provázanost těchto rezortů</a:t>
            </a:r>
          </a:p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Každý rezort v této oblasti pracuje pouze dle svých představ a zájmů</a:t>
            </a:r>
          </a:p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Možným řešením vytvoření koordinačního orgánu na úrovni vlády</a:t>
            </a:r>
          </a:p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Koncepce a její naplňování v této oblasti je řešitelná jen na úrovni meziministerské koordinace</a:t>
            </a:r>
          </a:p>
          <a:p>
            <a:r>
              <a:rPr lang="cs-CZ" sz="2400" b="1" dirty="0">
                <a:solidFill>
                  <a:srgbClr val="4D11E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Jinak budeme zase postupovat pokusem a omylem a mezirezortními střety</a:t>
            </a:r>
          </a:p>
        </p:txBody>
      </p:sp>
    </p:spTree>
    <p:extLst>
      <p:ext uri="{BB962C8B-B14F-4D97-AF65-F5344CB8AC3E}">
        <p14:creationId xmlns:p14="http://schemas.microsoft.com/office/powerpoint/2010/main" val="1341488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AF7390A-8FE2-DE56-8429-35861725B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Děkuji za pozornost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EEDC62AF-693D-83EE-6AD7-E3EA35071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9310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Balík">
  <a:themeElements>
    <a:clrScheme name="Balík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Balík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lík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248</Words>
  <Application>Microsoft Office PowerPoint</Application>
  <PresentationFormat>Širokoúhlá obrazovka</PresentationFormat>
  <Paragraphs>24</Paragraphs>
  <Slides>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9" baseType="lpstr">
      <vt:lpstr>Arial</vt:lpstr>
      <vt:lpstr>Calibri</vt:lpstr>
      <vt:lpstr>Gill Sans MT</vt:lpstr>
      <vt:lpstr>Balík</vt:lpstr>
      <vt:lpstr>Potřeba změny</vt:lpstr>
      <vt:lpstr>Chaos v oblasti náhradní výchovy</vt:lpstr>
      <vt:lpstr>Chaos v oblasti náhradní výchovy</vt:lpstr>
      <vt:lpstr>Chaos v oblasti náhradní výchovy</vt:lpstr>
      <vt:lpstr>Děkuji za pozornost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Potřeba změny</dc:title>
  <dc:creator>Jiří Pilař</dc:creator>
  <cp:lastModifiedBy>Marcela Drboutová</cp:lastModifiedBy>
  <cp:revision>4</cp:revision>
  <dcterms:created xsi:type="dcterms:W3CDTF">2026-04-23T20:51:13Z</dcterms:created>
  <dcterms:modified xsi:type="dcterms:W3CDTF">2026-04-28T12:22:33Z</dcterms:modified>
</cp:coreProperties>
</file>