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sldIdLst>
    <p:sldId id="256" r:id="rId2"/>
    <p:sldId id="257" r:id="rId3"/>
    <p:sldId id="261" r:id="rId4"/>
    <p:sldId id="260" r:id="rId5"/>
    <p:sldId id="259" r:id="rId6"/>
    <p:sldId id="258" r:id="rId7"/>
    <p:sldId id="264" r:id="rId8"/>
    <p:sldId id="265" r:id="rId9"/>
    <p:sldId id="267" r:id="rId10"/>
    <p:sldId id="271" r:id="rId11"/>
    <p:sldId id="268" r:id="rId12"/>
    <p:sldId id="266" r:id="rId13"/>
    <p:sldId id="262" r:id="rId14"/>
    <p:sldId id="263" r:id="rId15"/>
    <p:sldId id="269" r:id="rId16"/>
    <p:sldId id="270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EB5EB-99DD-4C8B-AE58-E93D354EFEC4}" type="datetimeFigureOut">
              <a:rPr lang="cs-CZ" smtClean="0"/>
              <a:t>05.05.2026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B261B0CC-1D11-4D4C-8FF7-7AA2FF5AC7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717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EB5EB-99DD-4C8B-AE58-E93D354EFEC4}" type="datetimeFigureOut">
              <a:rPr lang="cs-CZ" smtClean="0"/>
              <a:t>05.05.2026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0CC-1D11-4D4C-8FF7-7AA2FF5AC7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11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305EB5EB-99DD-4C8B-AE58-E93D354EFEC4}" type="datetimeFigureOut">
              <a:rPr lang="cs-CZ" smtClean="0"/>
              <a:t>05.05.2026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B261B0CC-1D11-4D4C-8FF7-7AA2FF5AC7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235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EB5EB-99DD-4C8B-AE58-E93D354EFEC4}" type="datetimeFigureOut">
              <a:rPr lang="cs-CZ" smtClean="0"/>
              <a:t>05.05.2026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0CC-1D11-4D4C-8FF7-7AA2FF5AC7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986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EB5EB-99DD-4C8B-AE58-E93D354EFEC4}" type="datetimeFigureOut">
              <a:rPr lang="cs-CZ" smtClean="0"/>
              <a:t>05.05.2026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0CC-1D11-4D4C-8FF7-7AA2FF5AC7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8345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EB5EB-99DD-4C8B-AE58-E93D354EFEC4}" type="datetimeFigureOut">
              <a:rPr lang="cs-CZ" smtClean="0"/>
              <a:t>05.05.2026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0CC-1D11-4D4C-8FF7-7AA2FF5AC7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42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EB5EB-99DD-4C8B-AE58-E93D354EFEC4}" type="datetimeFigureOut">
              <a:rPr lang="cs-CZ" smtClean="0"/>
              <a:t>05.05.2026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0CC-1D11-4D4C-8FF7-7AA2FF5AC7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3555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EB5EB-99DD-4C8B-AE58-E93D354EFEC4}" type="datetimeFigureOut">
              <a:rPr lang="cs-CZ" smtClean="0"/>
              <a:t>05.05.2026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0CC-1D11-4D4C-8FF7-7AA2FF5AC7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9058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305EB5EB-99DD-4C8B-AE58-E93D354EFEC4}" type="datetimeFigureOut">
              <a:rPr lang="cs-CZ" smtClean="0"/>
              <a:t>05.05.2026</a:t>
            </a:fld>
            <a:endParaRPr lang="cs-CZ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0CC-1D11-4D4C-8FF7-7AA2FF5AC7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8921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EB5EB-99DD-4C8B-AE58-E93D354EFEC4}" type="datetimeFigureOut">
              <a:rPr lang="cs-CZ" smtClean="0"/>
              <a:t>05.05.2026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0CC-1D11-4D4C-8FF7-7AA2FF5AC7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81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EB5EB-99DD-4C8B-AE58-E93D354EFEC4}" type="datetimeFigureOut">
              <a:rPr lang="cs-CZ" smtClean="0"/>
              <a:t>05.05.2026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0CC-1D11-4D4C-8FF7-7AA2FF5AC7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351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305EB5EB-99DD-4C8B-AE58-E93D354EFEC4}" type="datetimeFigureOut">
              <a:rPr lang="cs-CZ" smtClean="0"/>
              <a:t>05.05.2026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B261B0CC-1D11-4D4C-8FF7-7AA2FF5AC7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079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Poradenství z pohledu Asociace pracovníků PPP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cs-CZ" dirty="0" smtClean="0"/>
          </a:p>
          <a:p>
            <a:r>
              <a:rPr lang="cs-CZ" dirty="0" smtClean="0"/>
              <a:t>Mgr. Jana Hlavová, předsedkyně </a:t>
            </a:r>
            <a:r>
              <a:rPr lang="cs-CZ" dirty="0" err="1" smtClean="0"/>
              <a:t>ApPPP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450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Poradenství dnes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cs-CZ" sz="2800" dirty="0"/>
              <a:t>Poradenství není doplňková služba – je </a:t>
            </a:r>
            <a:r>
              <a:rPr lang="cs-CZ" sz="2800" b="1" dirty="0"/>
              <a:t>podmínkou funkčního vzdělávacího systému</a:t>
            </a:r>
            <a:r>
              <a:rPr lang="cs-CZ" sz="2800" dirty="0"/>
              <a:t> </a:t>
            </a:r>
          </a:p>
          <a:p>
            <a:pPr lvl="0"/>
            <a:r>
              <a:rPr lang="cs-CZ" sz="2800" dirty="0"/>
              <a:t>PPP jako </a:t>
            </a:r>
            <a:r>
              <a:rPr lang="cs-CZ" sz="2800" b="1" dirty="0"/>
              <a:t>implementační článek Strategie 2030+</a:t>
            </a:r>
            <a:r>
              <a:rPr lang="cs-CZ" sz="2800" dirty="0"/>
              <a:t> </a:t>
            </a:r>
          </a:p>
          <a:p>
            <a:pPr lvl="0"/>
            <a:r>
              <a:rPr lang="cs-CZ" sz="2800" dirty="0"/>
              <a:t>Realita: systém je </a:t>
            </a:r>
            <a:r>
              <a:rPr lang="cs-CZ" sz="2800" b="1" dirty="0"/>
              <a:t>na hraně kapacit a </a:t>
            </a:r>
            <a:r>
              <a:rPr lang="cs-CZ" sz="2800" b="1" dirty="0" smtClean="0"/>
              <a:t>nenaplňuje své poslání</a:t>
            </a:r>
            <a:r>
              <a:rPr lang="cs-CZ" sz="2800" dirty="0" smtClean="0"/>
              <a:t> </a:t>
            </a:r>
            <a:endParaRPr lang="cs-CZ" sz="2800" dirty="0"/>
          </a:p>
          <a:p>
            <a:pPr marL="0" indent="0">
              <a:buNone/>
            </a:pPr>
            <a:endParaRPr lang="cs-CZ" sz="2800" b="1" dirty="0" smtClean="0"/>
          </a:p>
          <a:p>
            <a:pPr marL="0" indent="0">
              <a:buNone/>
            </a:pPr>
            <a:r>
              <a:rPr lang="cs-CZ" sz="2800" b="1" dirty="0" smtClean="0"/>
              <a:t> Neřešíme </a:t>
            </a:r>
            <a:r>
              <a:rPr lang="cs-CZ" sz="2800" b="1" dirty="0"/>
              <a:t>dílčí problémy, ale systémové nastavení poradenství.</a:t>
            </a:r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28976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Co PPP skutečně dělají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sz="2800" dirty="0"/>
              <a:t>Společná platforma pro všechny odbornosti:</a:t>
            </a:r>
          </a:p>
          <a:p>
            <a:pPr lvl="0"/>
            <a:r>
              <a:rPr lang="cs-CZ" sz="2800" dirty="0"/>
              <a:t>diagnostika + intervence + prevence </a:t>
            </a:r>
          </a:p>
          <a:p>
            <a:pPr lvl="0"/>
            <a:r>
              <a:rPr lang="cs-CZ" sz="2800" dirty="0" smtClean="0"/>
              <a:t>metodická </a:t>
            </a:r>
            <a:r>
              <a:rPr lang="cs-CZ" sz="2800" dirty="0"/>
              <a:t>podpora </a:t>
            </a:r>
            <a:r>
              <a:rPr lang="cs-CZ" sz="2800" dirty="0" smtClean="0"/>
              <a:t>pedagogů (učitelé, VP, MP, AP, </a:t>
            </a:r>
            <a:r>
              <a:rPr lang="cs-CZ" sz="2800" dirty="0" err="1" smtClean="0"/>
              <a:t>spec.ped</a:t>
            </a:r>
            <a:r>
              <a:rPr lang="cs-CZ" sz="2800" dirty="0" smtClean="0"/>
              <a:t>., psych.)</a:t>
            </a:r>
            <a:endParaRPr lang="cs-CZ" sz="2800" dirty="0"/>
          </a:p>
          <a:p>
            <a:pPr lvl="0"/>
            <a:r>
              <a:rPr lang="cs-CZ" sz="2800" dirty="0" smtClean="0"/>
              <a:t>kariérové </a:t>
            </a:r>
            <a:r>
              <a:rPr lang="cs-CZ" sz="2800" dirty="0"/>
              <a:t>poradenství </a:t>
            </a:r>
          </a:p>
          <a:p>
            <a:pPr lvl="0"/>
            <a:r>
              <a:rPr lang="cs-CZ" sz="2800" dirty="0" smtClean="0"/>
              <a:t>diagnostika </a:t>
            </a:r>
            <a:r>
              <a:rPr lang="cs-CZ" sz="2800" dirty="0"/>
              <a:t>vzdělávacích a psychických obtíží, </a:t>
            </a:r>
          </a:p>
          <a:p>
            <a:pPr lvl="0"/>
            <a:r>
              <a:rPr lang="cs-CZ" sz="2800" dirty="0"/>
              <a:t>návrh a </a:t>
            </a:r>
            <a:r>
              <a:rPr lang="cs-CZ" sz="2800" dirty="0" smtClean="0"/>
              <a:t>vyhodnocení </a:t>
            </a:r>
            <a:r>
              <a:rPr lang="cs-CZ" sz="2800" dirty="0"/>
              <a:t>podpůrných opatření, </a:t>
            </a:r>
          </a:p>
          <a:p>
            <a:pPr lvl="0"/>
            <a:r>
              <a:rPr lang="cs-CZ" sz="2800" dirty="0"/>
              <a:t>dlouhodobější individuální intervenční práci s dítětem</a:t>
            </a:r>
            <a:r>
              <a:rPr lang="cs-CZ" sz="2800" dirty="0" smtClean="0"/>
              <a:t>,…</a:t>
            </a:r>
            <a:endParaRPr lang="cs-CZ" sz="28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184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Co PPP skutečně dělají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sz="2800" dirty="0" smtClean="0"/>
              <a:t>práce s rodinou, </a:t>
            </a:r>
          </a:p>
          <a:p>
            <a:pPr lvl="0"/>
            <a:r>
              <a:rPr lang="cs-CZ" sz="2800" dirty="0" smtClean="0"/>
              <a:t>krizová intervenci, </a:t>
            </a:r>
          </a:p>
          <a:p>
            <a:pPr lvl="0"/>
            <a:r>
              <a:rPr lang="cs-CZ" sz="2800" dirty="0" smtClean="0"/>
              <a:t>podpora duševního zdraví, </a:t>
            </a:r>
          </a:p>
          <a:p>
            <a:pPr lvl="0"/>
            <a:r>
              <a:rPr lang="cs-CZ" sz="2800" dirty="0" smtClean="0"/>
              <a:t>práce s třídními kolektivy, </a:t>
            </a:r>
          </a:p>
          <a:p>
            <a:pPr lvl="0"/>
            <a:r>
              <a:rPr lang="cs-CZ" sz="2800" dirty="0" smtClean="0"/>
              <a:t>kariérové poradenství, </a:t>
            </a:r>
          </a:p>
          <a:p>
            <a:pPr lvl="0"/>
            <a:r>
              <a:rPr lang="cs-CZ" sz="2800" dirty="0" smtClean="0"/>
              <a:t>prevenci školního neúspěchu, </a:t>
            </a:r>
          </a:p>
          <a:p>
            <a:pPr lvl="0"/>
            <a:r>
              <a:rPr lang="cs-CZ" sz="2800" dirty="0" smtClean="0"/>
              <a:t>spolupráci s dalšími systémy (OSPOD, zdravotnictví). </a:t>
            </a:r>
          </a:p>
          <a:p>
            <a:pPr marL="0" indent="0">
              <a:buNone/>
            </a:pP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b="1" dirty="0" smtClean="0"/>
              <a:t>Poradenství = komplexní služba, ne jen diagnostika</a:t>
            </a:r>
            <a:r>
              <a:rPr lang="cs-CZ" sz="2800" dirty="0" smtClean="0"/>
              <a:t>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56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Hlavní systémový problém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690255"/>
            <a:ext cx="10058400" cy="4481945"/>
          </a:xfrm>
        </p:spPr>
        <p:txBody>
          <a:bodyPr>
            <a:noAutofit/>
          </a:bodyPr>
          <a:lstStyle/>
          <a:p>
            <a:r>
              <a:rPr lang="cs-CZ" sz="2600" b="1" dirty="0" smtClean="0"/>
              <a:t>Nesoulad mezi rozsahem </a:t>
            </a:r>
            <a:r>
              <a:rPr lang="cs-CZ" sz="2600" b="1" dirty="0"/>
              <a:t>úkolů</a:t>
            </a:r>
            <a:r>
              <a:rPr lang="cs-CZ" sz="2600" dirty="0"/>
              <a:t> </a:t>
            </a:r>
            <a:r>
              <a:rPr lang="cs-CZ" sz="2600" b="1" dirty="0" smtClean="0"/>
              <a:t>a </a:t>
            </a:r>
            <a:r>
              <a:rPr lang="cs-CZ" sz="2600" b="1" dirty="0"/>
              <a:t>reálnou kapacitou systému</a:t>
            </a:r>
            <a:r>
              <a:rPr lang="cs-CZ" sz="2600" dirty="0"/>
              <a:t> </a:t>
            </a:r>
          </a:p>
          <a:p>
            <a:pPr marL="0" indent="0">
              <a:buNone/>
            </a:pPr>
            <a:r>
              <a:rPr lang="cs-CZ" sz="2600" dirty="0"/>
              <a:t>Důsledky:</a:t>
            </a:r>
          </a:p>
          <a:p>
            <a:pPr lvl="0"/>
            <a:r>
              <a:rPr lang="cs-CZ" sz="2600" dirty="0"/>
              <a:t>dlouhé čekací lhůty </a:t>
            </a:r>
          </a:p>
          <a:p>
            <a:pPr lvl="0"/>
            <a:r>
              <a:rPr lang="cs-CZ" sz="2600" dirty="0"/>
              <a:t>redukce služeb na minimum </a:t>
            </a:r>
          </a:p>
          <a:p>
            <a:pPr lvl="0"/>
            <a:r>
              <a:rPr lang="cs-CZ" sz="2600" dirty="0"/>
              <a:t>přetížení odborníků </a:t>
            </a:r>
          </a:p>
          <a:p>
            <a:pPr lvl="0"/>
            <a:r>
              <a:rPr lang="cs-CZ" sz="2600" dirty="0"/>
              <a:t>omezení prevence a intervence </a:t>
            </a:r>
          </a:p>
          <a:p>
            <a:pPr marL="0" indent="0">
              <a:buNone/>
            </a:pPr>
            <a:r>
              <a:rPr lang="cs-CZ" sz="2600" dirty="0"/>
              <a:t/>
            </a:r>
            <a:br>
              <a:rPr lang="cs-CZ" sz="2600" dirty="0"/>
            </a:br>
            <a:r>
              <a:rPr lang="cs-CZ" sz="2600" b="1" dirty="0"/>
              <a:t>Systém formálně existuje, ale není schopen plnit svou roli v kvalitě a čase.</a:t>
            </a:r>
            <a:r>
              <a:rPr lang="cs-CZ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083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Společná témata napříč oborem 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800" b="1" dirty="0" smtClean="0"/>
              <a:t>1. Kvantita </a:t>
            </a:r>
            <a:r>
              <a:rPr lang="cs-CZ" sz="2800" b="1" dirty="0"/>
              <a:t>vs. kvalita</a:t>
            </a:r>
            <a:endParaRPr lang="cs-CZ" sz="2800" dirty="0"/>
          </a:p>
          <a:p>
            <a:pPr lvl="0"/>
            <a:r>
              <a:rPr lang="cs-CZ" sz="2800" dirty="0"/>
              <a:t>tlak na počty klientů </a:t>
            </a:r>
          </a:p>
          <a:p>
            <a:pPr lvl="0"/>
            <a:r>
              <a:rPr lang="cs-CZ" sz="2800" dirty="0"/>
              <a:t>diagnostika dominuje nad intervencí </a:t>
            </a:r>
          </a:p>
          <a:p>
            <a:pPr lvl="0"/>
            <a:r>
              <a:rPr lang="cs-CZ" sz="2800" dirty="0"/>
              <a:t>zkreslené výkaznictví </a:t>
            </a:r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r>
              <a:rPr lang="cs-CZ" sz="2800" dirty="0" smtClean="0"/>
              <a:t>Společný </a:t>
            </a:r>
            <a:r>
              <a:rPr lang="cs-CZ" sz="2800" dirty="0"/>
              <a:t>problém všech odborností:</a:t>
            </a:r>
            <a:br>
              <a:rPr lang="cs-CZ" sz="2800" dirty="0"/>
            </a:br>
            <a:r>
              <a:rPr lang="cs-CZ" sz="2800" b="1" dirty="0"/>
              <a:t>čas na klienta vs. tlak na výkon</a:t>
            </a:r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743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b="1" dirty="0" smtClean="0"/>
              <a:t>2. Neefektivní </a:t>
            </a:r>
            <a:r>
              <a:rPr lang="cs-CZ" sz="2800" b="1" dirty="0"/>
              <a:t>využití odbornosti</a:t>
            </a:r>
            <a:endParaRPr lang="cs-CZ" sz="2800" dirty="0"/>
          </a:p>
          <a:p>
            <a:pPr lvl="0"/>
            <a:r>
              <a:rPr lang="cs-CZ" sz="2800" dirty="0"/>
              <a:t>odborníci dělají </a:t>
            </a:r>
            <a:r>
              <a:rPr lang="cs-CZ" sz="2800" dirty="0" smtClean="0"/>
              <a:t>nadměrnou administrativu </a:t>
            </a:r>
            <a:endParaRPr lang="cs-CZ" sz="2800" dirty="0"/>
          </a:p>
          <a:p>
            <a:pPr lvl="0"/>
            <a:r>
              <a:rPr lang="cs-CZ" sz="2800" dirty="0"/>
              <a:t>řeší zakázky, které nevyžadují specializaci </a:t>
            </a:r>
          </a:p>
          <a:p>
            <a:pPr lvl="0"/>
            <a:r>
              <a:rPr lang="cs-CZ" sz="2800" dirty="0"/>
              <a:t>chybí prostor pro práci s klientem </a:t>
            </a:r>
          </a:p>
          <a:p>
            <a:endParaRPr lang="cs-CZ" sz="2800" dirty="0" smtClean="0"/>
          </a:p>
          <a:p>
            <a:pPr marL="0" indent="0">
              <a:buNone/>
            </a:pPr>
            <a:r>
              <a:rPr lang="cs-CZ" sz="2800" dirty="0"/>
              <a:t/>
            </a:r>
            <a:br>
              <a:rPr lang="cs-CZ" sz="2800" dirty="0"/>
            </a:br>
            <a:r>
              <a:rPr lang="cs-CZ" sz="2800" b="1" dirty="0"/>
              <a:t>N</a:t>
            </a:r>
            <a:r>
              <a:rPr lang="cs-CZ" sz="2800" b="1" dirty="0" smtClean="0"/>
              <a:t>ejdražší </a:t>
            </a:r>
            <a:r>
              <a:rPr lang="cs-CZ" sz="2800" b="1" dirty="0"/>
              <a:t>zdroj (odborník) je využíván </a:t>
            </a:r>
            <a:r>
              <a:rPr lang="cs-CZ" sz="2800" b="1" dirty="0" smtClean="0"/>
              <a:t>neefektivně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74091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800" b="1" dirty="0" smtClean="0"/>
              <a:t>3. Financování</a:t>
            </a:r>
            <a:r>
              <a:rPr lang="cs-CZ" sz="2800" b="1" dirty="0"/>
              <a:t> </a:t>
            </a:r>
            <a:r>
              <a:rPr lang="cs-CZ" sz="2800" b="1" dirty="0" smtClean="0"/>
              <a:t>a výkaznictví</a:t>
            </a:r>
            <a:endParaRPr lang="cs-CZ" sz="2800" dirty="0"/>
          </a:p>
          <a:p>
            <a:pPr lvl="0"/>
            <a:r>
              <a:rPr lang="cs-CZ" sz="2800" dirty="0"/>
              <a:t>výkonový model → tlak na kvantitu </a:t>
            </a:r>
          </a:p>
          <a:p>
            <a:pPr lvl="0"/>
            <a:r>
              <a:rPr lang="cs-CZ" sz="2800" dirty="0"/>
              <a:t>nezohledňuje náročnost práce </a:t>
            </a:r>
          </a:p>
          <a:p>
            <a:pPr lvl="0"/>
            <a:r>
              <a:rPr lang="cs-CZ" sz="2800" dirty="0"/>
              <a:t>nepodporuje prevenci a intervenci </a:t>
            </a:r>
            <a:endParaRPr lang="cs-CZ" sz="2800" dirty="0" smtClean="0"/>
          </a:p>
          <a:p>
            <a:pPr lvl="0"/>
            <a:r>
              <a:rPr lang="cs-CZ" sz="2800" dirty="0"/>
              <a:t>n</a:t>
            </a:r>
            <a:r>
              <a:rPr lang="cs-CZ" sz="2800" dirty="0" smtClean="0"/>
              <a:t>esourodá data</a:t>
            </a:r>
            <a:endParaRPr lang="cs-CZ" sz="2800" dirty="0"/>
          </a:p>
          <a:p>
            <a:pPr marL="0" lvl="0" indent="0">
              <a:buNone/>
            </a:pPr>
            <a:r>
              <a:rPr lang="cs-CZ" sz="2800" dirty="0"/>
              <a:t/>
            </a:r>
            <a:br>
              <a:rPr lang="cs-CZ" sz="2800" dirty="0"/>
            </a:br>
            <a:r>
              <a:rPr lang="cs-CZ" sz="2800" b="1" dirty="0" smtClean="0"/>
              <a:t>Financování </a:t>
            </a:r>
            <a:r>
              <a:rPr lang="cs-CZ" sz="2800" b="1" dirty="0"/>
              <a:t>určuje chování </a:t>
            </a:r>
            <a:r>
              <a:rPr lang="cs-CZ" sz="2800" b="1" dirty="0" smtClean="0"/>
              <a:t>systému – primárně diagnostika</a:t>
            </a:r>
          </a:p>
          <a:p>
            <a:pPr marL="0" lvl="0" indent="0">
              <a:buNone/>
            </a:pPr>
            <a:r>
              <a:rPr lang="cs-CZ" dirty="0"/>
              <a:t/>
            </a:r>
            <a:br>
              <a:rPr lang="cs-CZ" dirty="0"/>
            </a:b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92286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b="1" dirty="0" smtClean="0"/>
              <a:t>4. Personální </a:t>
            </a:r>
            <a:r>
              <a:rPr lang="cs-CZ" sz="2800" b="1" dirty="0"/>
              <a:t>krize</a:t>
            </a:r>
            <a:endParaRPr lang="cs-CZ" sz="2800" dirty="0"/>
          </a:p>
          <a:p>
            <a:pPr lvl="0"/>
            <a:r>
              <a:rPr lang="cs-CZ" sz="2800" dirty="0"/>
              <a:t>nedostatek psychologů i </a:t>
            </a:r>
            <a:r>
              <a:rPr lang="cs-CZ" sz="2800" dirty="0" err="1"/>
              <a:t>spec</a:t>
            </a:r>
            <a:r>
              <a:rPr lang="cs-CZ" sz="2800" dirty="0"/>
              <a:t>. pedagogů </a:t>
            </a:r>
          </a:p>
          <a:p>
            <a:pPr lvl="0"/>
            <a:r>
              <a:rPr lang="cs-CZ" sz="2800" dirty="0"/>
              <a:t>nízká atraktivita profese </a:t>
            </a:r>
          </a:p>
          <a:p>
            <a:pPr lvl="0"/>
            <a:r>
              <a:rPr lang="cs-CZ" sz="2800" dirty="0"/>
              <a:t>přetížení → fluktuace </a:t>
            </a:r>
          </a:p>
          <a:p>
            <a:pPr marL="0" indent="0">
              <a:buNone/>
            </a:pPr>
            <a:r>
              <a:rPr lang="cs-CZ" sz="2800" dirty="0"/>
              <a:t/>
            </a:r>
            <a:br>
              <a:rPr lang="cs-CZ" sz="2800" dirty="0"/>
            </a:br>
            <a:r>
              <a:rPr lang="cs-CZ" sz="2800" b="1" dirty="0" smtClean="0"/>
              <a:t>Riziko destabilizace </a:t>
            </a:r>
            <a:r>
              <a:rPr lang="cs-CZ" sz="2800" b="1" dirty="0"/>
              <a:t>celého systému</a:t>
            </a:r>
            <a:r>
              <a:rPr lang="cs-CZ" sz="2800" dirty="0"/>
              <a:t> 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82642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symbol pro obsah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0221" y="434109"/>
            <a:ext cx="10201052" cy="573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431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Dopady na vzdělávání 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sz="2800" dirty="0" smtClean="0"/>
              <a:t>opožděná </a:t>
            </a:r>
            <a:r>
              <a:rPr lang="cs-CZ" sz="2800" dirty="0"/>
              <a:t>podpora → horší výsledky </a:t>
            </a:r>
            <a:r>
              <a:rPr lang="cs-CZ" sz="2800" dirty="0" smtClean="0"/>
              <a:t>žáků a sekundární obtíže</a:t>
            </a:r>
            <a:endParaRPr lang="cs-CZ" sz="2800" dirty="0"/>
          </a:p>
          <a:p>
            <a:pPr lvl="0"/>
            <a:r>
              <a:rPr lang="cs-CZ" sz="2800" dirty="0"/>
              <a:t>růst nerovností </a:t>
            </a:r>
          </a:p>
          <a:p>
            <a:pPr lvl="0"/>
            <a:r>
              <a:rPr lang="cs-CZ" sz="2800" dirty="0"/>
              <a:t>n</a:t>
            </a:r>
            <a:r>
              <a:rPr lang="cs-CZ" sz="2800" dirty="0" smtClean="0"/>
              <a:t>epodpora v oblasti duševního </a:t>
            </a:r>
            <a:r>
              <a:rPr lang="cs-CZ" sz="2800" dirty="0"/>
              <a:t>zdraví </a:t>
            </a:r>
          </a:p>
          <a:p>
            <a:pPr lvl="0"/>
            <a:r>
              <a:rPr lang="cs-CZ" sz="2800" dirty="0"/>
              <a:t>riziko předčasných odchodů </a:t>
            </a:r>
          </a:p>
          <a:p>
            <a:pPr marL="0" indent="0">
              <a:buNone/>
            </a:pPr>
            <a:r>
              <a:rPr lang="cs-CZ" sz="2800" dirty="0"/>
              <a:t/>
            </a:r>
            <a:br>
              <a:rPr lang="cs-CZ" sz="2800" dirty="0"/>
            </a:br>
            <a:r>
              <a:rPr lang="cs-CZ" sz="2800" b="1" dirty="0" smtClean="0"/>
              <a:t>PPP jsou důležitým nástrojem v naplnění Strategii 2030+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8852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Společné priority řešení 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800" b="1" dirty="0" smtClean="0"/>
              <a:t>1</a:t>
            </a:r>
            <a:r>
              <a:rPr lang="cs-CZ" sz="2800" b="1" dirty="0"/>
              <a:t>) Stabilizace kapacit</a:t>
            </a:r>
            <a:endParaRPr lang="cs-CZ" sz="2800" dirty="0"/>
          </a:p>
          <a:p>
            <a:pPr lvl="0"/>
            <a:r>
              <a:rPr lang="cs-CZ" sz="2800" dirty="0"/>
              <a:t>více odborníků </a:t>
            </a:r>
          </a:p>
          <a:p>
            <a:pPr lvl="0"/>
            <a:r>
              <a:rPr lang="cs-CZ" sz="2800" dirty="0"/>
              <a:t>realistické objednací lhůty </a:t>
            </a:r>
          </a:p>
          <a:p>
            <a:pPr lvl="0"/>
            <a:r>
              <a:rPr lang="cs-CZ" sz="2800" dirty="0"/>
              <a:t>limity </a:t>
            </a:r>
            <a:r>
              <a:rPr lang="cs-CZ" sz="2800" dirty="0" smtClean="0"/>
              <a:t>výkonu</a:t>
            </a:r>
          </a:p>
          <a:p>
            <a:pPr lvl="0"/>
            <a:r>
              <a:rPr lang="cs-CZ" sz="2800" dirty="0"/>
              <a:t>k</a:t>
            </a:r>
            <a:r>
              <a:rPr lang="cs-CZ" sz="2800" dirty="0" smtClean="0"/>
              <a:t>apacita zařízení</a:t>
            </a:r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8065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800" b="1" dirty="0" smtClean="0"/>
              <a:t>2) Návrat </a:t>
            </a:r>
            <a:r>
              <a:rPr lang="cs-CZ" sz="2800" b="1" dirty="0"/>
              <a:t>ke kvalitní odborné práci</a:t>
            </a:r>
            <a:endParaRPr lang="cs-CZ" sz="2800" dirty="0"/>
          </a:p>
          <a:p>
            <a:pPr lvl="0"/>
            <a:r>
              <a:rPr lang="cs-CZ" sz="2800" dirty="0"/>
              <a:t>méně administrativy </a:t>
            </a:r>
          </a:p>
          <a:p>
            <a:pPr lvl="0"/>
            <a:r>
              <a:rPr lang="cs-CZ" sz="2800" dirty="0"/>
              <a:t>více práce s klientem </a:t>
            </a:r>
            <a:endParaRPr lang="cs-CZ" sz="2800" dirty="0" smtClean="0"/>
          </a:p>
          <a:p>
            <a:pPr lvl="0"/>
            <a:r>
              <a:rPr lang="cs-CZ" sz="2800" dirty="0"/>
              <a:t>č</a:t>
            </a:r>
            <a:r>
              <a:rPr lang="cs-CZ" sz="2800" dirty="0" smtClean="0"/>
              <a:t>astější přítomnost ve školách</a:t>
            </a:r>
            <a:endParaRPr lang="cs-CZ" sz="2800" dirty="0"/>
          </a:p>
          <a:p>
            <a:pPr lvl="0"/>
            <a:r>
              <a:rPr lang="cs-CZ" sz="2800" dirty="0"/>
              <a:t>důraz na intervenci a prevenci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809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28800"/>
            <a:ext cx="10058400" cy="43434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2800" b="1" dirty="0" smtClean="0"/>
              <a:t>3) Změna financování</a:t>
            </a:r>
          </a:p>
          <a:p>
            <a:pPr lvl="0"/>
            <a:r>
              <a:rPr lang="cs-CZ" sz="2800" dirty="0" smtClean="0"/>
              <a:t>stabilní</a:t>
            </a:r>
            <a:r>
              <a:rPr lang="cs-CZ" sz="2800" dirty="0"/>
              <a:t>, </a:t>
            </a:r>
            <a:r>
              <a:rPr lang="cs-CZ" sz="2800" dirty="0" err="1"/>
              <a:t>predikovatelné</a:t>
            </a:r>
            <a:r>
              <a:rPr lang="cs-CZ" sz="2800" dirty="0"/>
              <a:t> </a:t>
            </a:r>
          </a:p>
          <a:p>
            <a:pPr lvl="0"/>
            <a:r>
              <a:rPr lang="cs-CZ" sz="2800" dirty="0"/>
              <a:t>podle náročnosti </a:t>
            </a:r>
            <a:r>
              <a:rPr lang="cs-CZ" sz="2800" dirty="0" smtClean="0"/>
              <a:t>práce, ne </a:t>
            </a:r>
            <a:r>
              <a:rPr lang="cs-CZ" sz="2800" dirty="0"/>
              <a:t>jen podle počtu klientů </a:t>
            </a:r>
            <a:endParaRPr lang="cs-CZ" sz="2800" dirty="0" smtClean="0"/>
          </a:p>
          <a:p>
            <a:pPr lvl="0"/>
            <a:r>
              <a:rPr lang="cs-CZ" sz="2800" dirty="0"/>
              <a:t>s</a:t>
            </a:r>
            <a:r>
              <a:rPr lang="cs-CZ" sz="2800" dirty="0" smtClean="0"/>
              <a:t> podporou činností preventivních, intervenčních a návštěv ve školách</a:t>
            </a:r>
          </a:p>
          <a:p>
            <a:pPr lvl="0"/>
            <a:r>
              <a:rPr lang="cs-CZ" sz="2800" dirty="0"/>
              <a:t>z</a:t>
            </a:r>
            <a:r>
              <a:rPr lang="cs-CZ" sz="2800" dirty="0" smtClean="0"/>
              <a:t>ohlednění metodické práce</a:t>
            </a:r>
          </a:p>
          <a:p>
            <a:pPr lvl="0"/>
            <a:r>
              <a:rPr lang="cs-CZ" sz="2800" dirty="0"/>
              <a:t>s</a:t>
            </a:r>
            <a:r>
              <a:rPr lang="cs-CZ" sz="2800" dirty="0" smtClean="0"/>
              <a:t>tabilizační normativ</a:t>
            </a:r>
          </a:p>
          <a:p>
            <a:pPr marL="0" lvl="0" indent="0">
              <a:buNone/>
            </a:pPr>
            <a:r>
              <a:rPr lang="cs-CZ" sz="2800" dirty="0" smtClean="0"/>
              <a:t>Vyjádření k novele vyhlášky č. 72/2005 na webu www.ApPPP.cz</a:t>
            </a:r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10613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b="1" dirty="0" smtClean="0"/>
              <a:t>4) Vyjasnění </a:t>
            </a:r>
            <a:r>
              <a:rPr lang="cs-CZ" sz="2800" b="1" dirty="0"/>
              <a:t>role </a:t>
            </a:r>
            <a:r>
              <a:rPr lang="cs-CZ" sz="2800" b="1" dirty="0" smtClean="0"/>
              <a:t>poradenství</a:t>
            </a:r>
          </a:p>
          <a:p>
            <a:pPr marL="0" indent="0">
              <a:buNone/>
            </a:pPr>
            <a:r>
              <a:rPr lang="cs-CZ" sz="2800" b="1" dirty="0" smtClean="0"/>
              <a:t>Školy x PPP x SPC</a:t>
            </a:r>
          </a:p>
          <a:p>
            <a:pPr marL="0" indent="0">
              <a:buNone/>
            </a:pPr>
            <a:endParaRPr lang="cs-CZ" sz="2800" b="1" dirty="0"/>
          </a:p>
          <a:p>
            <a:pPr marL="0" indent="0">
              <a:buNone/>
            </a:pPr>
            <a:r>
              <a:rPr lang="cs-CZ" sz="2800" b="1" dirty="0" smtClean="0"/>
              <a:t>PPP:</a:t>
            </a:r>
            <a:endParaRPr lang="cs-CZ" sz="2800" dirty="0"/>
          </a:p>
          <a:p>
            <a:pPr lvl="0"/>
            <a:r>
              <a:rPr lang="cs-CZ" sz="2800" dirty="0"/>
              <a:t>partner </a:t>
            </a:r>
            <a:r>
              <a:rPr lang="cs-CZ" sz="2800" dirty="0" smtClean="0"/>
              <a:t>škol</a:t>
            </a:r>
          </a:p>
          <a:p>
            <a:pPr lvl="0"/>
            <a:r>
              <a:rPr lang="cs-CZ" sz="2800" dirty="0" smtClean="0"/>
              <a:t> </a:t>
            </a:r>
            <a:r>
              <a:rPr lang="cs-CZ" sz="2800" dirty="0"/>
              <a:t>ne „vydavatel papírů“ </a:t>
            </a:r>
          </a:p>
          <a:p>
            <a:pPr lvl="0"/>
            <a:r>
              <a:rPr lang="cs-CZ" sz="2800" dirty="0"/>
              <a:t>jasné kompetence v systému 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62768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Závěr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985818"/>
            <a:ext cx="10058400" cy="4186382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PPP jsou jednou </a:t>
            </a:r>
            <a:r>
              <a:rPr lang="cs-CZ" sz="2400" b="1" dirty="0"/>
              <a:t>z klíčových implementačních kapacit státu v oblasti </a:t>
            </a:r>
            <a:r>
              <a:rPr lang="cs-CZ" sz="2400" b="1" dirty="0" smtClean="0"/>
              <a:t>vzdělávání</a:t>
            </a:r>
            <a:r>
              <a:rPr lang="cs-CZ" sz="2400" b="1" smtClean="0"/>
              <a:t>, nejsou </a:t>
            </a:r>
            <a:r>
              <a:rPr lang="cs-CZ" sz="2400" b="1" dirty="0"/>
              <a:t>okrajovou službou.</a:t>
            </a:r>
          </a:p>
          <a:p>
            <a:r>
              <a:rPr lang="cs-CZ" sz="2400" b="1" dirty="0" smtClean="0"/>
              <a:t> </a:t>
            </a:r>
            <a:r>
              <a:rPr lang="cs-CZ" sz="2400" b="1" dirty="0"/>
              <a:t>Jejich funkčnost má </a:t>
            </a:r>
            <a:r>
              <a:rPr lang="cs-CZ" sz="2400" b="1" u="sng" dirty="0"/>
              <a:t>přímý dopad</a:t>
            </a:r>
            <a:r>
              <a:rPr lang="cs-CZ" sz="2400" b="1" dirty="0"/>
              <a:t> na výsledky žáků, rovnost šancí, duševní zdraví i schopnost předcházet předčasným odchodům ze vzdělávání. </a:t>
            </a:r>
            <a:endParaRPr lang="cs-CZ" sz="2400" b="1" dirty="0" smtClean="0"/>
          </a:p>
          <a:p>
            <a:r>
              <a:rPr lang="cs-CZ" sz="2400" b="1" dirty="0" smtClean="0"/>
              <a:t>Pokud </a:t>
            </a:r>
            <a:r>
              <a:rPr lang="cs-CZ" sz="2400" b="1" dirty="0"/>
              <a:t>stát chce naplňovat Strategii 2030+ důsledně a s reálným dopadem, musí zajistit, aby poradenský systém nebyl nucen fungovat na hraně a za hranou svých možností, ale aby měl kapacitu plnit svou odbornou a strategickou roli v plném </a:t>
            </a:r>
            <a:r>
              <a:rPr lang="cs-CZ" sz="2400" b="1" dirty="0" smtClean="0"/>
              <a:t>rozsahu a efektivně.</a:t>
            </a:r>
            <a:endParaRPr lang="cs-CZ" sz="2400" dirty="0"/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07803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Dřevo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řev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Dřevo</Template>
  <TotalTime>48</TotalTime>
  <Words>455</Words>
  <Application>Microsoft Office PowerPoint</Application>
  <PresentationFormat>Širokoúhlá obrazovka</PresentationFormat>
  <Paragraphs>95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Bookman Old Style</vt:lpstr>
      <vt:lpstr>Century Gothic</vt:lpstr>
      <vt:lpstr>Wingdings</vt:lpstr>
      <vt:lpstr>Dřevo</vt:lpstr>
      <vt:lpstr>Poradenství z pohledu Asociace pracovníků PPP</vt:lpstr>
      <vt:lpstr>Poradenství dnes</vt:lpstr>
      <vt:lpstr>Co PPP skutečně dělají</vt:lpstr>
      <vt:lpstr>Co PPP skutečně dělají</vt:lpstr>
      <vt:lpstr>Hlavní systémový problém </vt:lpstr>
      <vt:lpstr>Společná témata napříč oborem  </vt:lpstr>
      <vt:lpstr>Prezentace aplikace PowerPoint</vt:lpstr>
      <vt:lpstr>Prezentace aplikace PowerPoint</vt:lpstr>
      <vt:lpstr>Prezentace aplikace PowerPoint</vt:lpstr>
      <vt:lpstr>Prezentace aplikace PowerPoint</vt:lpstr>
      <vt:lpstr>Dopady na vzdělávání  </vt:lpstr>
      <vt:lpstr>Společné priority řešení  </vt:lpstr>
      <vt:lpstr>Prezentace aplikace PowerPoint</vt:lpstr>
      <vt:lpstr> </vt:lpstr>
      <vt:lpstr>Prezentace aplikace PowerPoint</vt:lpstr>
      <vt:lpstr>Závěr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Jana Hlavová</dc:creator>
  <cp:lastModifiedBy>Marcela Drboutová</cp:lastModifiedBy>
  <cp:revision>8</cp:revision>
  <dcterms:created xsi:type="dcterms:W3CDTF">2026-04-23T18:46:39Z</dcterms:created>
  <dcterms:modified xsi:type="dcterms:W3CDTF">2026-05-05T05:30:03Z</dcterms:modified>
</cp:coreProperties>
</file>