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98" r:id="rId4"/>
    <p:sldId id="297" r:id="rId5"/>
    <p:sldId id="258" r:id="rId6"/>
    <p:sldId id="259" r:id="rId7"/>
    <p:sldId id="296" r:id="rId8"/>
    <p:sldId id="267" r:id="rId9"/>
    <p:sldId id="260" r:id="rId10"/>
    <p:sldId id="294" r:id="rId11"/>
    <p:sldId id="268" r:id="rId12"/>
    <p:sldId id="295" r:id="rId13"/>
    <p:sldId id="265"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59" autoAdjust="0"/>
    <p:restoredTop sz="94660"/>
  </p:normalViewPr>
  <p:slideViewPr>
    <p:cSldViewPr snapToGrid="0">
      <p:cViewPr varScale="1">
        <p:scale>
          <a:sx n="105" d="100"/>
          <a:sy n="105" d="100"/>
        </p:scale>
        <p:origin x="22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cs-CZ"/>
              <a:t>Kliknutím lze upravit styl.</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2F006AA6-3C36-4460-BB9B-0AD2CCCCFE22}" type="datetimeFigureOut">
              <a:rPr lang="cs-CZ" smtClean="0"/>
              <a:t>28.04.2026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BCD1863-6D75-4BFB-AAB7-346F41AB038D}" type="slidenum">
              <a:rPr lang="cs-CZ" smtClean="0"/>
              <a:t>‹#›</a:t>
            </a:fld>
            <a:endParaRPr lang="cs-CZ"/>
          </a:p>
        </p:txBody>
      </p:sp>
    </p:spTree>
    <p:extLst>
      <p:ext uri="{BB962C8B-B14F-4D97-AF65-F5344CB8AC3E}">
        <p14:creationId xmlns:p14="http://schemas.microsoft.com/office/powerpoint/2010/main" val="2881012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2F006AA6-3C36-4460-BB9B-0AD2CCCCFE22}" type="datetimeFigureOut">
              <a:rPr lang="cs-CZ" smtClean="0"/>
              <a:t>28.04.2026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BCD1863-6D75-4BFB-AAB7-346F41AB038D}" type="slidenum">
              <a:rPr lang="cs-CZ" smtClean="0"/>
              <a:t>‹#›</a:t>
            </a:fld>
            <a:endParaRPr lang="cs-CZ"/>
          </a:p>
        </p:txBody>
      </p:sp>
    </p:spTree>
    <p:extLst>
      <p:ext uri="{BB962C8B-B14F-4D97-AF65-F5344CB8AC3E}">
        <p14:creationId xmlns:p14="http://schemas.microsoft.com/office/powerpoint/2010/main" val="2955435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cs-CZ"/>
              <a:t>Kliknutím lze upravit styl.</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2F006AA6-3C36-4460-BB9B-0AD2CCCCFE22}" type="datetimeFigureOut">
              <a:rPr lang="cs-CZ" smtClean="0"/>
              <a:t>28.04.2026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BCD1863-6D75-4BFB-AAB7-346F41AB038D}" type="slidenum">
              <a:rPr lang="cs-CZ" smtClean="0"/>
              <a:t>‹#›</a:t>
            </a:fld>
            <a:endParaRPr lang="cs-CZ"/>
          </a:p>
        </p:txBody>
      </p:sp>
    </p:spTree>
    <p:extLst>
      <p:ext uri="{BB962C8B-B14F-4D97-AF65-F5344CB8AC3E}">
        <p14:creationId xmlns:p14="http://schemas.microsoft.com/office/powerpoint/2010/main" val="2777625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2F006AA6-3C36-4460-BB9B-0AD2CCCCFE22}" type="datetimeFigureOut">
              <a:rPr lang="cs-CZ" smtClean="0"/>
              <a:t>28.04.2026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2BCD1863-6D75-4BFB-AAB7-346F41AB038D}" type="slidenum">
              <a:rPr lang="cs-CZ" smtClean="0"/>
              <a:t>‹#›</a:t>
            </a:fld>
            <a:endParaRPr lang="cs-CZ"/>
          </a:p>
        </p:txBody>
      </p:sp>
    </p:spTree>
    <p:extLst>
      <p:ext uri="{BB962C8B-B14F-4D97-AF65-F5344CB8AC3E}">
        <p14:creationId xmlns:p14="http://schemas.microsoft.com/office/powerpoint/2010/main" val="77546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2F006AA6-3C36-4460-BB9B-0AD2CCCCFE22}" type="datetimeFigureOut">
              <a:rPr lang="cs-CZ" smtClean="0"/>
              <a:t>28.04.2026</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2BCD1863-6D75-4BFB-AAB7-346F41AB038D}" type="slidenum">
              <a:rPr lang="cs-CZ" smtClean="0"/>
              <a:t>‹#›</a:t>
            </a:fld>
            <a:endParaRPr lang="cs-CZ"/>
          </a:p>
        </p:txBody>
      </p:sp>
    </p:spTree>
    <p:extLst>
      <p:ext uri="{BB962C8B-B14F-4D97-AF65-F5344CB8AC3E}">
        <p14:creationId xmlns:p14="http://schemas.microsoft.com/office/powerpoint/2010/main" val="199950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2F006AA6-3C36-4460-BB9B-0AD2CCCCFE22}" type="datetimeFigureOut">
              <a:rPr lang="cs-CZ" smtClean="0"/>
              <a:t>28.04.2026</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2BCD1863-6D75-4BFB-AAB7-346F41AB038D}" type="slidenum">
              <a:rPr lang="cs-CZ" smtClean="0"/>
              <a:t>‹#›</a:t>
            </a:fld>
            <a:endParaRPr lang="cs-CZ"/>
          </a:p>
        </p:txBody>
      </p:sp>
    </p:spTree>
    <p:extLst>
      <p:ext uri="{BB962C8B-B14F-4D97-AF65-F5344CB8AC3E}">
        <p14:creationId xmlns:p14="http://schemas.microsoft.com/office/powerpoint/2010/main" val="3252903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006AA6-3C36-4460-BB9B-0AD2CCCCFE22}" type="datetimeFigureOut">
              <a:rPr lang="cs-CZ" smtClean="0"/>
              <a:t>28.04.2026</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2BCD1863-6D75-4BFB-AAB7-346F41AB038D}" type="slidenum">
              <a:rPr lang="cs-CZ" smtClean="0"/>
              <a:t>‹#›</a:t>
            </a:fld>
            <a:endParaRPr lang="cs-CZ"/>
          </a:p>
        </p:txBody>
      </p:sp>
    </p:spTree>
    <p:extLst>
      <p:ext uri="{BB962C8B-B14F-4D97-AF65-F5344CB8AC3E}">
        <p14:creationId xmlns:p14="http://schemas.microsoft.com/office/powerpoint/2010/main" val="3970059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cs-CZ"/>
              <a:t>Kliknutím lze upravit styl.</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2F006AA6-3C36-4460-BB9B-0AD2CCCCFE22}" type="datetimeFigureOut">
              <a:rPr lang="cs-CZ" smtClean="0"/>
              <a:t>28.04.2026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2BCD1863-6D75-4BFB-AAB7-346F41AB038D}" type="slidenum">
              <a:rPr lang="cs-CZ" smtClean="0"/>
              <a:t>‹#›</a:t>
            </a:fld>
            <a:endParaRPr lang="cs-CZ"/>
          </a:p>
        </p:txBody>
      </p:sp>
    </p:spTree>
    <p:extLst>
      <p:ext uri="{BB962C8B-B14F-4D97-AF65-F5344CB8AC3E}">
        <p14:creationId xmlns:p14="http://schemas.microsoft.com/office/powerpoint/2010/main" val="1774040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cs-CZ"/>
              <a:t>Kliknutím lze upravit styl.</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2F006AA6-3C36-4460-BB9B-0AD2CCCCFE22}" type="datetimeFigureOut">
              <a:rPr lang="cs-CZ" smtClean="0"/>
              <a:t>28.04.2026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2BCD1863-6D75-4BFB-AAB7-346F41AB038D}" type="slidenum">
              <a:rPr lang="cs-CZ" smtClean="0"/>
              <a:t>‹#›</a:t>
            </a:fld>
            <a:endParaRPr lang="cs-CZ"/>
          </a:p>
        </p:txBody>
      </p:sp>
    </p:spTree>
    <p:extLst>
      <p:ext uri="{BB962C8B-B14F-4D97-AF65-F5344CB8AC3E}">
        <p14:creationId xmlns:p14="http://schemas.microsoft.com/office/powerpoint/2010/main" val="352264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cs-CZ"/>
              <a:t>Kliknutím lze upravit styl.</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2F006AA6-3C36-4460-BB9B-0AD2CCCCFE22}" type="datetimeFigureOut">
              <a:rPr lang="cs-CZ" smtClean="0"/>
              <a:t>28.04.2026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BCD1863-6D75-4BFB-AAB7-346F41AB038D}" type="slidenum">
              <a:rPr lang="cs-CZ" smtClean="0"/>
              <a:t>‹#›</a:t>
            </a:fld>
            <a:endParaRPr lang="cs-CZ"/>
          </a:p>
        </p:txBody>
      </p:sp>
    </p:spTree>
    <p:extLst>
      <p:ext uri="{BB962C8B-B14F-4D97-AF65-F5344CB8AC3E}">
        <p14:creationId xmlns:p14="http://schemas.microsoft.com/office/powerpoint/2010/main" val="814365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cs-CZ"/>
              <a:t>Kliknutím lze upravit styl.</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Po kliknutí můžete upravovat styly textu v předloze.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2F006AA6-3C36-4460-BB9B-0AD2CCCCFE22}" type="datetimeFigureOut">
              <a:rPr lang="cs-CZ" smtClean="0"/>
              <a:t>28.04.2026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BCD1863-6D75-4BFB-AAB7-346F41AB038D}" type="slidenum">
              <a:rPr lang="cs-CZ" smtClean="0"/>
              <a:t>‹#›</a:t>
            </a:fld>
            <a:endParaRPr lang="cs-CZ"/>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94683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cs-CZ"/>
              <a:t>Kliknutím lze upravit styl.</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2F006AA6-3C36-4460-BB9B-0AD2CCCCFE22}" type="datetimeFigureOut">
              <a:rPr lang="cs-CZ" smtClean="0"/>
              <a:t>28.04.2026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BCD1863-6D75-4BFB-AAB7-346F41AB038D}" type="slidenum">
              <a:rPr lang="cs-CZ" smtClean="0"/>
              <a:t>‹#›</a:t>
            </a:fld>
            <a:endParaRPr lang="cs-CZ"/>
          </a:p>
        </p:txBody>
      </p:sp>
    </p:spTree>
    <p:extLst>
      <p:ext uri="{BB962C8B-B14F-4D97-AF65-F5344CB8AC3E}">
        <p14:creationId xmlns:p14="http://schemas.microsoft.com/office/powerpoint/2010/main" val="2032077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s citací">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cs-CZ"/>
              <a:t>Kliknutím lze upravit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Po kliknutí můžete upravovat styly textu v předloze.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2F006AA6-3C36-4460-BB9B-0AD2CCCCFE22}" type="datetimeFigureOut">
              <a:rPr lang="cs-CZ" smtClean="0"/>
              <a:t>28.04.2026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BCD1863-6D75-4BFB-AAB7-346F41AB038D}" type="slidenum">
              <a:rPr lang="cs-CZ" smtClean="0"/>
              <a:t>‹#›</a:t>
            </a:fld>
            <a:endParaRPr lang="cs-CZ"/>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53277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vda nebo nepravda">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cs-CZ"/>
              <a:t>Kliknutím lze upravit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Po kliknutí můžete upravovat styly textu v předloze.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2F006AA6-3C36-4460-BB9B-0AD2CCCCFE22}" type="datetimeFigureOut">
              <a:rPr lang="cs-CZ" smtClean="0"/>
              <a:t>28.04.2026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BCD1863-6D75-4BFB-AAB7-346F41AB038D}" type="slidenum">
              <a:rPr lang="cs-CZ" smtClean="0"/>
              <a:t>‹#›</a:t>
            </a:fld>
            <a:endParaRPr lang="cs-CZ"/>
          </a:p>
        </p:txBody>
      </p:sp>
    </p:spTree>
    <p:extLst>
      <p:ext uri="{BB962C8B-B14F-4D97-AF65-F5344CB8AC3E}">
        <p14:creationId xmlns:p14="http://schemas.microsoft.com/office/powerpoint/2010/main" val="486262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2F006AA6-3C36-4460-BB9B-0AD2CCCCFE22}" type="datetimeFigureOut">
              <a:rPr lang="cs-CZ" smtClean="0"/>
              <a:t>28.04.2026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BCD1863-6D75-4BFB-AAB7-346F41AB038D}" type="slidenum">
              <a:rPr lang="cs-CZ" smtClean="0"/>
              <a:t>‹#›</a:t>
            </a:fld>
            <a:endParaRPr lang="cs-CZ"/>
          </a:p>
        </p:txBody>
      </p:sp>
    </p:spTree>
    <p:extLst>
      <p:ext uri="{BB962C8B-B14F-4D97-AF65-F5344CB8AC3E}">
        <p14:creationId xmlns:p14="http://schemas.microsoft.com/office/powerpoint/2010/main" val="11549951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cs-CZ"/>
              <a:t>Kliknutím lze upravit styl.</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2F006AA6-3C36-4460-BB9B-0AD2CCCCFE22}" type="datetimeFigureOut">
              <a:rPr lang="cs-CZ" smtClean="0"/>
              <a:t>28.04.2026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2BCD1863-6D75-4BFB-AAB7-346F41AB038D}" type="slidenum">
              <a:rPr lang="cs-CZ" smtClean="0"/>
              <a:t>‹#›</a:t>
            </a:fld>
            <a:endParaRPr lang="cs-CZ"/>
          </a:p>
        </p:txBody>
      </p:sp>
    </p:spTree>
    <p:extLst>
      <p:ext uri="{BB962C8B-B14F-4D97-AF65-F5344CB8AC3E}">
        <p14:creationId xmlns:p14="http://schemas.microsoft.com/office/powerpoint/2010/main" val="1551463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Úvodní slide oddílů">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073E214E-7E57-4D91-A20D-96887B2B7D08}"/>
              </a:ext>
            </a:extLst>
          </p:cNvPr>
          <p:cNvSpPr>
            <a:spLocks noGrp="1"/>
          </p:cNvSpPr>
          <p:nvPr>
            <p:ph type="title"/>
          </p:nvPr>
        </p:nvSpPr>
        <p:spPr>
          <a:xfrm>
            <a:off x="838200" y="4454986"/>
            <a:ext cx="5797383" cy="1325563"/>
          </a:xfrm>
        </p:spPr>
        <p:txBody>
          <a:bodyPr/>
          <a:lstStyle>
            <a:lvl1pPr>
              <a:defRPr>
                <a:solidFill>
                  <a:schemeClr val="tx1"/>
                </a:solidFill>
              </a:defRPr>
            </a:lvl1pPr>
          </a:lstStyle>
          <a:p>
            <a:r>
              <a:rPr lang="cs-CZ"/>
              <a:t>Kliknutím lze upravit styl.</a:t>
            </a:r>
          </a:p>
        </p:txBody>
      </p:sp>
      <p:sp>
        <p:nvSpPr>
          <p:cNvPr id="3" name="Zástupný symbol pro datum 2">
            <a:extLst>
              <a:ext uri="{FF2B5EF4-FFF2-40B4-BE49-F238E27FC236}">
                <a16:creationId xmlns:a16="http://schemas.microsoft.com/office/drawing/2014/main" xmlns="" id="{EF8A8136-FC1C-443E-94F3-DD851BD7E362}"/>
              </a:ext>
            </a:extLst>
          </p:cNvPr>
          <p:cNvSpPr>
            <a:spLocks noGrp="1"/>
          </p:cNvSpPr>
          <p:nvPr>
            <p:ph type="dt" sz="half" idx="10"/>
          </p:nvPr>
        </p:nvSpPr>
        <p:spPr/>
        <p:txBody>
          <a:bodyPr/>
          <a:lstStyle/>
          <a:p>
            <a:r>
              <a:rPr lang="cs-CZ"/>
              <a:t>Katedra psychologie</a:t>
            </a:r>
            <a:endParaRPr lang="cs-CZ">
              <a:solidFill>
                <a:schemeClr val="tx2"/>
              </a:solidFill>
            </a:endParaRPr>
          </a:p>
        </p:txBody>
      </p:sp>
      <p:sp>
        <p:nvSpPr>
          <p:cNvPr id="4" name="Zástupný symbol pro zápatí 3">
            <a:extLst>
              <a:ext uri="{FF2B5EF4-FFF2-40B4-BE49-F238E27FC236}">
                <a16:creationId xmlns:a16="http://schemas.microsoft.com/office/drawing/2014/main" xmlns="" id="{95E89B3F-5FD5-4232-9A35-AFDB27B2B0AE}"/>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xmlns="" id="{8F37549D-6243-47FE-8CF7-9A7180FACE8C}"/>
              </a:ext>
            </a:extLst>
          </p:cNvPr>
          <p:cNvSpPr>
            <a:spLocks noGrp="1"/>
          </p:cNvSpPr>
          <p:nvPr>
            <p:ph type="sldNum" sz="quarter" idx="12"/>
          </p:nvPr>
        </p:nvSpPr>
        <p:spPr/>
        <p:txBody>
          <a:bodyPr/>
          <a:lstStyle/>
          <a:p>
            <a:fld id="{2071FDCB-1765-470A-B109-4112C9A8A52B}" type="slidenum">
              <a:rPr lang="cs-CZ" smtClean="0"/>
              <a:pPr/>
              <a:t>‹#›</a:t>
            </a:fld>
            <a:endParaRPr lang="cs-CZ">
              <a:solidFill>
                <a:schemeClr val="tx2"/>
              </a:solidFill>
            </a:endParaRPr>
          </a:p>
        </p:txBody>
      </p:sp>
      <p:sp>
        <p:nvSpPr>
          <p:cNvPr id="8" name="Zástupný symbol obrázku 7">
            <a:extLst>
              <a:ext uri="{FF2B5EF4-FFF2-40B4-BE49-F238E27FC236}">
                <a16:creationId xmlns:a16="http://schemas.microsoft.com/office/drawing/2014/main" xmlns="" id="{365F2E3A-773E-444C-B65C-6495F61A4C36}"/>
              </a:ext>
            </a:extLst>
          </p:cNvPr>
          <p:cNvSpPr>
            <a:spLocks noGrp="1"/>
          </p:cNvSpPr>
          <p:nvPr>
            <p:ph type="pic" sz="quarter" idx="13"/>
          </p:nvPr>
        </p:nvSpPr>
        <p:spPr>
          <a:xfrm>
            <a:off x="6635750" y="621750"/>
            <a:ext cx="5158633" cy="5158799"/>
          </a:xfrm>
          <a:prstGeom prst="ellipse">
            <a:avLst/>
          </a:prstGeom>
        </p:spPr>
        <p:txBody>
          <a:bodyPr/>
          <a:lstStyle/>
          <a:p>
            <a:r>
              <a:rPr lang="cs-CZ"/>
              <a:t>Kliknutím na ikonu přidáte obrázek.</a:t>
            </a:r>
          </a:p>
        </p:txBody>
      </p:sp>
    </p:spTree>
    <p:extLst>
      <p:ext uri="{BB962C8B-B14F-4D97-AF65-F5344CB8AC3E}">
        <p14:creationId xmlns:p14="http://schemas.microsoft.com/office/powerpoint/2010/main" val="2749117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cs-CZ"/>
              <a:t>Kliknutím lze upravit styl.</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F006AA6-3C36-4460-BB9B-0AD2CCCCFE22}" type="datetimeFigureOut">
              <a:rPr lang="cs-CZ" smtClean="0"/>
              <a:t>28.04.2026</a:t>
            </a:fld>
            <a:endParaRPr lang="cs-CZ"/>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BCD1863-6D75-4BFB-AAB7-346F41AB038D}" type="slidenum">
              <a:rPr lang="cs-CZ" smtClean="0"/>
              <a:t>‹#›</a:t>
            </a:fld>
            <a:endParaRPr lang="cs-CZ"/>
          </a:p>
        </p:txBody>
      </p:sp>
    </p:spTree>
    <p:extLst>
      <p:ext uri="{BB962C8B-B14F-4D97-AF65-F5344CB8AC3E}">
        <p14:creationId xmlns:p14="http://schemas.microsoft.com/office/powerpoint/2010/main" val="12103086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79DF8DA4-0E47-950B-8580-DE2363DE9349}"/>
              </a:ext>
            </a:extLst>
          </p:cNvPr>
          <p:cNvSpPr>
            <a:spLocks noGrp="1"/>
          </p:cNvSpPr>
          <p:nvPr>
            <p:ph type="ctrTitle"/>
          </p:nvPr>
        </p:nvSpPr>
        <p:spPr/>
        <p:txBody>
          <a:bodyPr/>
          <a:lstStyle/>
          <a:p>
            <a:r>
              <a:rPr lang="cs-CZ" dirty="0"/>
              <a:t> </a:t>
            </a:r>
            <a:r>
              <a:rPr lang="cs-CZ" sz="2400" dirty="0"/>
              <a:t>Školní psychologové a jejich ukotvení v systému – jak na to a jak jsme od </a:t>
            </a:r>
            <a:r>
              <a:rPr lang="cs-CZ" sz="2400"/>
              <a:t>toho daleko?</a:t>
            </a:r>
            <a:endParaRPr lang="cs-CZ" sz="2400" dirty="0"/>
          </a:p>
        </p:txBody>
      </p:sp>
      <p:sp>
        <p:nvSpPr>
          <p:cNvPr id="3" name="Podnadpis 2">
            <a:extLst>
              <a:ext uri="{FF2B5EF4-FFF2-40B4-BE49-F238E27FC236}">
                <a16:creationId xmlns:a16="http://schemas.microsoft.com/office/drawing/2014/main" xmlns="" id="{D49DE5E7-7F1B-F0BE-2042-A56E43839650}"/>
              </a:ext>
            </a:extLst>
          </p:cNvPr>
          <p:cNvSpPr>
            <a:spLocks noGrp="1"/>
          </p:cNvSpPr>
          <p:nvPr>
            <p:ph type="subTitle" idx="1"/>
          </p:nvPr>
        </p:nvSpPr>
        <p:spPr/>
        <p:txBody>
          <a:bodyPr>
            <a:normAutofit lnSpcReduction="10000"/>
          </a:bodyPr>
          <a:lstStyle/>
          <a:p>
            <a:r>
              <a:rPr lang="cs-CZ" dirty="0"/>
              <a:t>Stanislav Štech</a:t>
            </a:r>
          </a:p>
          <a:p>
            <a:r>
              <a:rPr lang="cs-CZ" dirty="0"/>
              <a:t>UK – </a:t>
            </a:r>
            <a:r>
              <a:rPr lang="cs-CZ" dirty="0" err="1"/>
              <a:t>PedF</a:t>
            </a:r>
            <a:endParaRPr lang="cs-CZ" dirty="0"/>
          </a:p>
          <a:p>
            <a:r>
              <a:rPr lang="cs-CZ" dirty="0"/>
              <a:t>Katedra psychologie</a:t>
            </a:r>
          </a:p>
        </p:txBody>
      </p:sp>
    </p:spTree>
    <p:extLst>
      <p:ext uri="{BB962C8B-B14F-4D97-AF65-F5344CB8AC3E}">
        <p14:creationId xmlns:p14="http://schemas.microsoft.com/office/powerpoint/2010/main" val="629566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7C4BE6E0-386E-6788-0377-5F032635D262}"/>
              </a:ext>
            </a:extLst>
          </p:cNvPr>
          <p:cNvSpPr>
            <a:spLocks noGrp="1"/>
          </p:cNvSpPr>
          <p:nvPr>
            <p:ph type="title"/>
          </p:nvPr>
        </p:nvSpPr>
        <p:spPr/>
        <p:txBody>
          <a:bodyPr/>
          <a:lstStyle/>
          <a:p>
            <a:r>
              <a:rPr lang="cs-CZ" dirty="0"/>
              <a:t>			Výchozí situace dnes</a:t>
            </a:r>
          </a:p>
        </p:txBody>
      </p:sp>
      <p:sp>
        <p:nvSpPr>
          <p:cNvPr id="3" name="Zástupný obsah 2">
            <a:extLst>
              <a:ext uri="{FF2B5EF4-FFF2-40B4-BE49-F238E27FC236}">
                <a16:creationId xmlns:a16="http://schemas.microsoft.com/office/drawing/2014/main" xmlns="" id="{AD92C99D-2C3F-B00E-D175-0B8B8B742BD7}"/>
              </a:ext>
            </a:extLst>
          </p:cNvPr>
          <p:cNvSpPr>
            <a:spLocks noGrp="1"/>
          </p:cNvSpPr>
          <p:nvPr>
            <p:ph idx="1"/>
          </p:nvPr>
        </p:nvSpPr>
        <p:spPr/>
        <p:txBody>
          <a:bodyPr>
            <a:normAutofit fontScale="85000" lnSpcReduction="10000"/>
          </a:bodyPr>
          <a:lstStyle/>
          <a:p>
            <a:r>
              <a:rPr lang="cs-CZ" dirty="0">
                <a:latin typeface="Times New Roman" panose="02020603050405020304" pitchFamily="18" charset="0"/>
                <a:cs typeface="Times New Roman" panose="02020603050405020304" pitchFamily="18" charset="0"/>
              </a:rPr>
              <a:t>20 promarněných let – profese nejprve neakceptovaná, nesystémově podporovaná (projekty), nyní skokově žádaná (chybí jich cca 1 500) </a:t>
            </a:r>
          </a:p>
          <a:p>
            <a:r>
              <a:rPr lang="cs-CZ" dirty="0">
                <a:latin typeface="Times New Roman" panose="02020603050405020304" pitchFamily="18" charset="0"/>
                <a:cs typeface="Times New Roman" panose="02020603050405020304" pitchFamily="18" charset="0"/>
              </a:rPr>
              <a:t>Nejistota (</a:t>
            </a:r>
            <a:r>
              <a:rPr lang="cs-CZ" dirty="0" err="1">
                <a:latin typeface="Times New Roman" panose="02020603050405020304" pitchFamily="18" charset="0"/>
                <a:cs typeface="Times New Roman" panose="02020603050405020304" pitchFamily="18" charset="0"/>
              </a:rPr>
              <a:t>prekarizace</a:t>
            </a:r>
            <a:r>
              <a:rPr lang="cs-CZ" dirty="0">
                <a:latin typeface="Times New Roman" panose="02020603050405020304" pitchFamily="18" charset="0"/>
                <a:cs typeface="Times New Roman" panose="02020603050405020304" pitchFamily="18" charset="0"/>
              </a:rPr>
              <a:t>) = velká fluktuace, ŠP jako nouzové nebo přechodné zaměstnání, chybí kumulovaná profesní zkušenost (kolik školních psychologů působí na škole 5 a více let?)</a:t>
            </a:r>
          </a:p>
          <a:p>
            <a:r>
              <a:rPr lang="cs-CZ" dirty="0">
                <a:latin typeface="Times New Roman" panose="02020603050405020304" pitchFamily="18" charset="0"/>
                <a:cs typeface="Times New Roman" panose="02020603050405020304" pitchFamily="18" charset="0"/>
              </a:rPr>
              <a:t>Kontrast mezi potřebou (covid, duševní zdraví, nárůst žákovské rozmanitosti) a nedostatkem psychologů se specializací „školní“ vede k de-</a:t>
            </a:r>
            <a:r>
              <a:rPr lang="cs-CZ" dirty="0" err="1">
                <a:latin typeface="Times New Roman" panose="02020603050405020304" pitchFamily="18" charset="0"/>
                <a:cs typeface="Times New Roman" panose="02020603050405020304" pitchFamily="18" charset="0"/>
              </a:rPr>
              <a:t>profesionalizačním</a:t>
            </a:r>
            <a:r>
              <a:rPr lang="cs-CZ" dirty="0">
                <a:latin typeface="Times New Roman" panose="02020603050405020304" pitchFamily="18" charset="0"/>
                <a:cs typeface="Times New Roman" panose="02020603050405020304" pitchFamily="18" charset="0"/>
              </a:rPr>
              <a:t> návrhům (stačí bakalář, který začal studovat magisterský program; některé činnosti může vykonávat VP nebo ŠMP; ředitel školy určí složení ŠPP) – riziko vnímání jako „secondhandové“ psychologické profese (vytlačování diagnostiky a důraz na konzultace a intervence)</a:t>
            </a:r>
          </a:p>
          <a:p>
            <a:r>
              <a:rPr lang="cs-CZ" dirty="0">
                <a:latin typeface="Times New Roman" panose="02020603050405020304" pitchFamily="18" charset="0"/>
                <a:cs typeface="Times New Roman" panose="02020603050405020304" pitchFamily="18" charset="0"/>
              </a:rPr>
              <a:t>Stále chybí systémové řešení: </a:t>
            </a:r>
            <a:r>
              <a:rPr lang="cs-CZ" dirty="0">
                <a:latin typeface="Times New Roman" panose="02020603050405020304" pitchFamily="18" charset="0"/>
                <a:cs typeface="Times New Roman" panose="02020603050405020304" pitchFamily="18" charset="0"/>
                <a:sym typeface="+mn-ea"/>
              </a:rPr>
              <a:t>neřeší se podpora a rozvoj PPP a současně po nich stát požaduje činnosti ŠP v menších školách (PPP jsou přitom řízeny hůře než v 70. a 80.letech) – psycholog z PPP jako „bypass“ (dopad na rozsah a kvalitu služby?)</a:t>
            </a:r>
          </a:p>
          <a:p>
            <a:r>
              <a:rPr lang="cs-CZ" dirty="0">
                <a:latin typeface="Times New Roman" panose="02020603050405020304" pitchFamily="18" charset="0"/>
                <a:cs typeface="Times New Roman" panose="02020603050405020304" pitchFamily="18" charset="0"/>
                <a:sym typeface="+mn-ea"/>
              </a:rPr>
              <a:t>S rozpadem řízení systému narůstá „kutilské amatérství“ - vliv </a:t>
            </a:r>
            <a:r>
              <a:rPr lang="cs-CZ" dirty="0" err="1">
                <a:latin typeface="Times New Roman" panose="02020603050405020304" pitchFamily="18" charset="0"/>
                <a:cs typeface="Times New Roman" panose="02020603050405020304" pitchFamily="18" charset="0"/>
                <a:sym typeface="+mn-ea"/>
              </a:rPr>
              <a:t>nevládek</a:t>
            </a:r>
            <a:r>
              <a:rPr lang="cs-CZ" dirty="0">
                <a:latin typeface="Times New Roman" panose="02020603050405020304" pitchFamily="18" charset="0"/>
                <a:cs typeface="Times New Roman" panose="02020603050405020304" pitchFamily="18" charset="0"/>
                <a:sym typeface="+mn-ea"/>
              </a:rPr>
              <a:t> a občanských sdružení (</a:t>
            </a:r>
            <a:r>
              <a:rPr lang="cs-CZ" dirty="0">
                <a:latin typeface="Times New Roman" panose="02020603050405020304" pitchFamily="18" charset="0"/>
                <a:cs typeface="Times New Roman" panose="02020603050405020304" pitchFamily="18" charset="0"/>
              </a:rPr>
              <a:t>skupina </a:t>
            </a:r>
            <a:r>
              <a:rPr lang="cs-CZ" dirty="0" err="1">
                <a:latin typeface="Times New Roman" panose="02020603050405020304" pitchFamily="18" charset="0"/>
                <a:cs typeface="Times New Roman" panose="02020603050405020304" pitchFamily="18" charset="0"/>
              </a:rPr>
              <a:t>Wellbeing</a:t>
            </a:r>
            <a:r>
              <a:rPr lang="cs-CZ" dirty="0">
                <a:latin typeface="Times New Roman" panose="02020603050405020304" pitchFamily="18" charset="0"/>
                <a:cs typeface="Times New Roman" panose="02020603050405020304" pitchFamily="18" charset="0"/>
              </a:rPr>
              <a:t> Partnerství pro vzdělávání 2030+ a </a:t>
            </a:r>
            <a:r>
              <a:rPr lang="cs-CZ" b="1" dirty="0">
                <a:latin typeface="Times New Roman" panose="02020603050405020304" pitchFamily="18" charset="0"/>
                <a:cs typeface="Times New Roman" panose="02020603050405020304" pitchFamily="18" charset="0"/>
              </a:rPr>
              <a:t>„Efektivní školní poradenské pracoviště“; </a:t>
            </a:r>
            <a:r>
              <a:rPr lang="cs-CZ" dirty="0">
                <a:latin typeface="Times New Roman" panose="02020603050405020304" pitchFamily="18" charset="0"/>
                <a:cs typeface="Times New Roman" panose="02020603050405020304" pitchFamily="18" charset="0"/>
              </a:rPr>
              <a:t>SOFA)</a:t>
            </a:r>
          </a:p>
          <a:p>
            <a:r>
              <a:rPr lang="cs-CZ" dirty="0">
                <a:latin typeface="Times New Roman" panose="02020603050405020304" pitchFamily="18" charset="0"/>
                <a:cs typeface="Times New Roman" panose="02020603050405020304" pitchFamily="18" charset="0"/>
                <a:sym typeface="+mn-ea"/>
              </a:rPr>
              <a:t>K čemu vede snaha řešit problém rychle a pod tlakem krize?</a:t>
            </a:r>
          </a:p>
          <a:p>
            <a:endParaRPr lang="cs-CZ" dirty="0"/>
          </a:p>
        </p:txBody>
      </p:sp>
    </p:spTree>
    <p:extLst>
      <p:ext uri="{BB962C8B-B14F-4D97-AF65-F5344CB8AC3E}">
        <p14:creationId xmlns:p14="http://schemas.microsoft.com/office/powerpoint/2010/main" val="873219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0C12DAB0-A604-44E2-AAF8-8DD6FBF6BC7F}"/>
              </a:ext>
            </a:extLst>
          </p:cNvPr>
          <p:cNvSpPr>
            <a:spLocks noGrp="1"/>
          </p:cNvSpPr>
          <p:nvPr>
            <p:ph type="title"/>
          </p:nvPr>
        </p:nvSpPr>
        <p:spPr/>
        <p:txBody>
          <a:bodyPr/>
          <a:lstStyle/>
          <a:p>
            <a:r>
              <a:rPr lang="cs-CZ" dirty="0"/>
              <a:t>Legislativa (školský zákon a vyhláška 72) a vyšší zmatečnost - právní, příklad 1</a:t>
            </a:r>
          </a:p>
        </p:txBody>
      </p:sp>
      <p:sp>
        <p:nvSpPr>
          <p:cNvPr id="3" name="Zástupný obsah 2">
            <a:extLst>
              <a:ext uri="{FF2B5EF4-FFF2-40B4-BE49-F238E27FC236}">
                <a16:creationId xmlns:a16="http://schemas.microsoft.com/office/drawing/2014/main" xmlns="" id="{70B044B2-E2D6-BDA6-30CD-6BE0F6E827D6}"/>
              </a:ext>
            </a:extLst>
          </p:cNvPr>
          <p:cNvSpPr>
            <a:spLocks noGrp="1"/>
          </p:cNvSpPr>
          <p:nvPr>
            <p:ph idx="1"/>
          </p:nvPr>
        </p:nvSpPr>
        <p:spPr/>
        <p:txBody>
          <a:bodyPr>
            <a:normAutofit fontScale="85000" lnSpcReduction="20000"/>
          </a:bodyPr>
          <a:lstStyle/>
          <a:p>
            <a:r>
              <a:rPr lang="cs-CZ" dirty="0"/>
              <a:t>Tendence vnímat školního psychologa jako jakéhokoli jiného pedagogického pracovníka. Tím sice ze zákona je, avšak mizí klíčová specifika práce profesionála:</a:t>
            </a:r>
          </a:p>
          <a:p>
            <a:r>
              <a:rPr lang="cs-CZ" dirty="0"/>
              <a:t>Neadekvátní poměr přímé a nepřímé „pedagogické“ práce (navíc nejasnost, kdo bude hradit práci nepřímou)</a:t>
            </a:r>
          </a:p>
          <a:p>
            <a:r>
              <a:rPr lang="cs-CZ" b="1" dirty="0"/>
              <a:t>Libovůle ředitele školy, pokud jde o rozhodnutí o obsazení pomáhajících profesí; školský zákon to ponechává plně na rozhodnutí ředitele školy bez garance naplnění alespoň základních parametrů poradenských služeb ve škole</a:t>
            </a:r>
            <a:endParaRPr lang="cs-CZ" dirty="0"/>
          </a:p>
          <a:p>
            <a:r>
              <a:rPr lang="cs-CZ" dirty="0"/>
              <a:t>„Ve vzduchu“ (Souhrnné stanovisko Partnerství pro vzdělávání) je návrh rozšiřující právo ředitele být přítomen u vyšetření nebo nahlížet do dokumentace XX  Školní </a:t>
            </a:r>
            <a:r>
              <a:rPr lang="cs-CZ" b="1" dirty="0"/>
              <a:t>psychologové jsou vázáni mlčenlivostí. Klíčová jsou především ustanovení uvedená v§ 22 písm. c), e) a f) školského zákona</a:t>
            </a:r>
            <a:r>
              <a:rPr lang="cs-CZ" dirty="0"/>
              <a:t>. Školní psycholog může poskytovat informace pouze se souhlasem oprávněné osoby, nebo pokud je mlčenlivost prolomena vysloveným ustanovením zákona. Školní psycholog pak má vedle uváděných povinností také aktivní povinnost chránit před zneužitím osobní údaje </a:t>
            </a:r>
          </a:p>
          <a:p>
            <a:r>
              <a:rPr lang="cs-CZ" dirty="0"/>
              <a:t>Řada školních psychologů </a:t>
            </a:r>
            <a:r>
              <a:rPr lang="cs-CZ" b="1" dirty="0"/>
              <a:t>nemá se školou pracovně právní vztah, ale smlouvu o poskytování služeb – ty pak nelze považovat za pedagogické pracovníky. Není ošetřeno.</a:t>
            </a:r>
            <a:r>
              <a:rPr lang="cs-CZ" dirty="0"/>
              <a:t> </a:t>
            </a:r>
          </a:p>
          <a:p>
            <a:endParaRPr lang="cs-CZ" dirty="0"/>
          </a:p>
        </p:txBody>
      </p:sp>
    </p:spTree>
    <p:extLst>
      <p:ext uri="{BB962C8B-B14F-4D97-AF65-F5344CB8AC3E}">
        <p14:creationId xmlns:p14="http://schemas.microsoft.com/office/powerpoint/2010/main" val="3755474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148D34EF-078F-B8E6-632B-57F4260E184E}"/>
              </a:ext>
            </a:extLst>
          </p:cNvPr>
          <p:cNvSpPr>
            <a:spLocks noGrp="1"/>
          </p:cNvSpPr>
          <p:nvPr>
            <p:ph type="title"/>
          </p:nvPr>
        </p:nvSpPr>
        <p:spPr/>
        <p:txBody>
          <a:bodyPr/>
          <a:lstStyle/>
          <a:p>
            <a:r>
              <a:rPr lang="cs-CZ" dirty="0"/>
              <a:t>Vyhláška 72 a vyšší zmatečnost odborná, příklad 2</a:t>
            </a:r>
          </a:p>
        </p:txBody>
      </p:sp>
      <p:sp>
        <p:nvSpPr>
          <p:cNvPr id="3" name="Zástupný obsah 2">
            <a:extLst>
              <a:ext uri="{FF2B5EF4-FFF2-40B4-BE49-F238E27FC236}">
                <a16:creationId xmlns:a16="http://schemas.microsoft.com/office/drawing/2014/main" xmlns="" id="{D22DC69A-B62A-B891-917D-8415EC501101}"/>
              </a:ext>
            </a:extLst>
          </p:cNvPr>
          <p:cNvSpPr>
            <a:spLocks noGrp="1"/>
          </p:cNvSpPr>
          <p:nvPr>
            <p:ph idx="1"/>
          </p:nvPr>
        </p:nvSpPr>
        <p:spPr/>
        <p:txBody>
          <a:bodyPr>
            <a:normAutofit fontScale="85000" lnSpcReduction="10000"/>
          </a:bodyPr>
          <a:lstStyle/>
          <a:p>
            <a:pPr lvl="0"/>
            <a:r>
              <a:rPr lang="cs-CZ" dirty="0"/>
              <a:t>Souhlas se službou:</a:t>
            </a:r>
          </a:p>
          <a:p>
            <a:pPr lvl="0"/>
            <a:r>
              <a:rPr lang="cs-CZ" dirty="0"/>
              <a:t>není srozumitelný – v §1 odst. 4 se hovoří o tom, že k poskytnutí psychologické, speciálně pedagogické nebo logopedické poradenské služby ve škole </a:t>
            </a:r>
            <a:r>
              <a:rPr lang="cs-CZ" b="1" u="sng" dirty="0"/>
              <a:t>se nevyžaduje souhlas zletilého žáka nebo zákonného zástupce. </a:t>
            </a:r>
            <a:endParaRPr lang="cs-CZ" dirty="0"/>
          </a:p>
          <a:p>
            <a:pPr lvl="0"/>
            <a:r>
              <a:rPr lang="cs-CZ" dirty="0"/>
              <a:t>Současně v §1 odst. 6 se uvádí, že škola:</a:t>
            </a:r>
            <a:r>
              <a:rPr lang="cs-CZ" u="sng" dirty="0"/>
              <a:t> </a:t>
            </a:r>
            <a:r>
              <a:rPr lang="cs-CZ" b="1" u="sng" dirty="0"/>
              <a:t>srozumitelným a prokazatelným způsobem (tj. písemně) informuje žáka a také jeho zákonného zástupce o psychologických, speciálně pedagogických nebo logopedických poradenských službách, které poskytuje</a:t>
            </a:r>
            <a:r>
              <a:rPr lang="cs-CZ" b="1" dirty="0"/>
              <a:t> (je </a:t>
            </a:r>
            <a:r>
              <a:rPr lang="cs-CZ" dirty="0"/>
              <a:t>logopedie ještě speciálně pedagogický obor? Proč se vyčleňuje?)</a:t>
            </a:r>
          </a:p>
          <a:p>
            <a:pPr lvl="0"/>
            <a:r>
              <a:rPr lang="cs-CZ" dirty="0"/>
              <a:t>Není jasné, proč zmizelo fungující rozlišení generálního a informovaného souhlasu. Generální = obecná informace o službě x informovaný = tam, kde intervence vede k práci s důvěrnými a citlivými údaji dle zákona 110/2019 Sb., nebo se skutečnostmi, které by mohly klienta ohrožovat na životě, tak je povinen pracovat s oznamovací povinností a pokud důvodem není rodič nebo rodina, tak rodiče jsou vždy první, kteří musí být informováni. </a:t>
            </a:r>
          </a:p>
          <a:p>
            <a:pPr lvl="0"/>
            <a:r>
              <a:rPr lang="cs-CZ" b="1" dirty="0"/>
              <a:t> </a:t>
            </a:r>
            <a:r>
              <a:rPr lang="cs-CZ" dirty="0"/>
              <a:t> </a:t>
            </a:r>
          </a:p>
          <a:p>
            <a:endParaRPr lang="cs-CZ" dirty="0"/>
          </a:p>
          <a:p>
            <a:endParaRPr lang="cs-CZ" dirty="0"/>
          </a:p>
        </p:txBody>
      </p:sp>
    </p:spTree>
    <p:extLst>
      <p:ext uri="{BB962C8B-B14F-4D97-AF65-F5344CB8AC3E}">
        <p14:creationId xmlns:p14="http://schemas.microsoft.com/office/powerpoint/2010/main" val="1887722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6112A76B-5DB5-93B4-0DD6-C6CA01F654E1}"/>
              </a:ext>
            </a:extLst>
          </p:cNvPr>
          <p:cNvSpPr>
            <a:spLocks noGrp="1"/>
          </p:cNvSpPr>
          <p:nvPr>
            <p:ph type="title"/>
          </p:nvPr>
        </p:nvSpPr>
        <p:spPr/>
        <p:txBody>
          <a:bodyPr>
            <a:normAutofit/>
          </a:bodyPr>
          <a:lstStyle/>
          <a:p>
            <a:r>
              <a:rPr lang="cs-CZ" sz="2800" b="1" dirty="0"/>
              <a:t>Standardní činnosti školního psychologa, příklad 3</a:t>
            </a:r>
            <a:r>
              <a:rPr lang="cs-CZ" sz="2800" dirty="0"/>
              <a:t/>
            </a:r>
            <a:br>
              <a:rPr lang="cs-CZ" sz="2800" dirty="0"/>
            </a:br>
            <a:r>
              <a:rPr lang="cs-CZ" sz="2800" dirty="0"/>
              <a:t>(Příloha 3 vyhlášky 72)</a:t>
            </a:r>
          </a:p>
        </p:txBody>
      </p:sp>
      <p:sp>
        <p:nvSpPr>
          <p:cNvPr id="3" name="Zástupný obsah 2">
            <a:extLst>
              <a:ext uri="{FF2B5EF4-FFF2-40B4-BE49-F238E27FC236}">
                <a16:creationId xmlns:a16="http://schemas.microsoft.com/office/drawing/2014/main" xmlns="" id="{D4B41226-D771-A59A-CF35-C8EC81220DFB}"/>
              </a:ext>
            </a:extLst>
          </p:cNvPr>
          <p:cNvSpPr>
            <a:spLocks noGrp="1"/>
          </p:cNvSpPr>
          <p:nvPr>
            <p:ph idx="1"/>
          </p:nvPr>
        </p:nvSpPr>
        <p:spPr/>
        <p:txBody>
          <a:bodyPr/>
          <a:lstStyle/>
          <a:p>
            <a:r>
              <a:rPr lang="cs-CZ" dirty="0"/>
              <a:t>Ponechme stranou, že ve standardních </a:t>
            </a:r>
            <a:r>
              <a:rPr lang="cs-CZ" b="1" dirty="0"/>
              <a:t>činnostech je řada duplicit u jednotlivých aktérů školního poradenského pracoviště</a:t>
            </a:r>
            <a:endParaRPr lang="cs-CZ" dirty="0"/>
          </a:p>
          <a:p>
            <a:r>
              <a:rPr lang="cs-CZ" dirty="0"/>
              <a:t>Jaká je struktura?</a:t>
            </a:r>
          </a:p>
          <a:p>
            <a:r>
              <a:rPr lang="cs-CZ" dirty="0"/>
              <a:t>Podílí se na vytváření programu poradenských služeb ve škole, včetně preventivního programu školy.</a:t>
            </a:r>
            <a:endParaRPr lang="cs-CZ" b="1" dirty="0"/>
          </a:p>
          <a:p>
            <a:r>
              <a:rPr lang="cs-CZ" b="1" dirty="0"/>
              <a:t>Diagnostika a depistáž (6 činností)</a:t>
            </a:r>
            <a:endParaRPr lang="cs-CZ" dirty="0"/>
          </a:p>
          <a:p>
            <a:r>
              <a:rPr lang="cs-CZ" b="1" dirty="0"/>
              <a:t>Konzultační, poradenské a intervenční práce (15 činností)</a:t>
            </a:r>
            <a:endParaRPr lang="cs-CZ" dirty="0"/>
          </a:p>
          <a:p>
            <a:r>
              <a:rPr lang="cs-CZ" b="1" dirty="0"/>
              <a:t>Metodická práce a vzdělávací činnost (11 činností) </a:t>
            </a:r>
          </a:p>
          <a:p>
            <a:r>
              <a:rPr lang="cs-CZ" b="1" dirty="0"/>
              <a:t>Kolik a které z nich bude zvládat v základních školách do 180 žáků (kterých je u nás nejvíce, škol do 50 žáků je čtvrtina všech) psycholog ze spádové PPP? (PPP jich má obsloužit několik)</a:t>
            </a:r>
            <a:endParaRPr lang="cs-CZ" dirty="0"/>
          </a:p>
          <a:p>
            <a:endParaRPr lang="cs-CZ" dirty="0"/>
          </a:p>
        </p:txBody>
      </p:sp>
    </p:spTree>
    <p:extLst>
      <p:ext uri="{BB962C8B-B14F-4D97-AF65-F5344CB8AC3E}">
        <p14:creationId xmlns:p14="http://schemas.microsoft.com/office/powerpoint/2010/main" val="3509502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A989E14B-D678-609A-CE7D-5C07634F24F0}"/>
              </a:ext>
            </a:extLst>
          </p:cNvPr>
          <p:cNvSpPr>
            <a:spLocks noGrp="1"/>
          </p:cNvSpPr>
          <p:nvPr>
            <p:ph type="title"/>
          </p:nvPr>
        </p:nvSpPr>
        <p:spPr/>
        <p:txBody>
          <a:bodyPr/>
          <a:lstStyle/>
          <a:p>
            <a:r>
              <a:rPr lang="cs-CZ" dirty="0"/>
              <a:t>Rozsah činností omezuje jejich nová dominanta</a:t>
            </a:r>
          </a:p>
        </p:txBody>
      </p:sp>
      <p:sp>
        <p:nvSpPr>
          <p:cNvPr id="3" name="Zástupný obsah 2">
            <a:extLst>
              <a:ext uri="{FF2B5EF4-FFF2-40B4-BE49-F238E27FC236}">
                <a16:creationId xmlns:a16="http://schemas.microsoft.com/office/drawing/2014/main" xmlns="" id="{EAC5BB41-0F1F-2F64-A75B-8967C6E3756B}"/>
              </a:ext>
            </a:extLst>
          </p:cNvPr>
          <p:cNvSpPr>
            <a:spLocks noGrp="1"/>
          </p:cNvSpPr>
          <p:nvPr>
            <p:ph idx="1"/>
          </p:nvPr>
        </p:nvSpPr>
        <p:spPr/>
        <p:txBody>
          <a:bodyPr>
            <a:normAutofit/>
          </a:bodyPr>
          <a:lstStyle/>
          <a:p>
            <a:r>
              <a:rPr lang="cs-CZ" dirty="0"/>
              <a:t>„4. Krizová intervence a zpracování krize pro žáky, pedagogické pracovníky a zákonné zástupce“</a:t>
            </a:r>
          </a:p>
          <a:p>
            <a:r>
              <a:rPr lang="cs-CZ" dirty="0">
                <a:sym typeface="+mn-ea"/>
              </a:rPr>
              <a:t>výrazné navýšení </a:t>
            </a:r>
            <a:r>
              <a:rPr lang="cs-CZ" b="1" dirty="0">
                <a:sym typeface="+mn-ea"/>
              </a:rPr>
              <a:t>krizové intervence</a:t>
            </a:r>
            <a:r>
              <a:rPr lang="cs-CZ" dirty="0">
                <a:sym typeface="+mn-ea"/>
              </a:rPr>
              <a:t> (panické ataky, úzkosti, sebepoškozování, </a:t>
            </a:r>
            <a:r>
              <a:rPr lang="cs-CZ" dirty="0" err="1">
                <a:sym typeface="+mn-ea"/>
              </a:rPr>
              <a:t>suicidiální</a:t>
            </a:r>
            <a:r>
              <a:rPr lang="cs-CZ" dirty="0">
                <a:sym typeface="+mn-ea"/>
              </a:rPr>
              <a:t> tendence) a </a:t>
            </a:r>
          </a:p>
          <a:p>
            <a:r>
              <a:rPr lang="cs-CZ" b="1" dirty="0">
                <a:sym typeface="+mn-ea"/>
              </a:rPr>
              <a:t>jednání s rodiči a učiteli,</a:t>
            </a:r>
            <a:r>
              <a:rPr lang="cs-CZ" dirty="0">
                <a:sym typeface="+mn-ea"/>
              </a:rPr>
              <a:t> např. 95 % školních psycholožek/psychologů (n= 164) považuje supervizi/intervizi pro vyučující za jednu z nejdůležitějších činností</a:t>
            </a:r>
            <a:endParaRPr lang="cs-CZ" dirty="0"/>
          </a:p>
          <a:p>
            <a:r>
              <a:rPr lang="cs-CZ" dirty="0">
                <a:sym typeface="+mn-ea"/>
              </a:rPr>
              <a:t>Právě KI vyžaduje zkušenosti, zralost a další výcvik a také spolupráci s externími specialisty - zvýšené nároky na odbornost a zkušenosti </a:t>
            </a:r>
          </a:p>
          <a:p>
            <a:r>
              <a:rPr lang="cs-CZ" dirty="0">
                <a:sym typeface="+mn-ea"/>
              </a:rPr>
              <a:t>S „létajícími“ psychology z poraden nebo s bakaláři či nově (psycho)terapeuty, jak navrhuje </a:t>
            </a:r>
            <a:r>
              <a:rPr lang="cs-CZ" dirty="0">
                <a:latin typeface="Times New Roman" panose="02020603050405020304" pitchFamily="18" charset="0"/>
                <a:cs typeface="Times New Roman" panose="02020603050405020304" pitchFamily="18" charset="0"/>
              </a:rPr>
              <a:t>Partnerství pro vzdělávání 2030+,</a:t>
            </a:r>
            <a:r>
              <a:rPr lang="cs-CZ" dirty="0">
                <a:sym typeface="+mn-ea"/>
              </a:rPr>
              <a:t> jde o fikci </a:t>
            </a:r>
          </a:p>
          <a:p>
            <a:endParaRPr lang="cs-CZ" dirty="0"/>
          </a:p>
          <a:p>
            <a:endParaRPr lang="cs-CZ" dirty="0"/>
          </a:p>
        </p:txBody>
      </p:sp>
    </p:spTree>
    <p:extLst>
      <p:ext uri="{BB962C8B-B14F-4D97-AF65-F5344CB8AC3E}">
        <p14:creationId xmlns:p14="http://schemas.microsoft.com/office/powerpoint/2010/main" val="3737801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2D02C044-F514-66B8-7063-801959261A82}"/>
              </a:ext>
            </a:extLst>
          </p:cNvPr>
          <p:cNvSpPr>
            <a:spLocks noGrp="1"/>
          </p:cNvSpPr>
          <p:nvPr>
            <p:ph type="title"/>
          </p:nvPr>
        </p:nvSpPr>
        <p:spPr/>
        <p:txBody>
          <a:bodyPr/>
          <a:lstStyle/>
          <a:p>
            <a:r>
              <a:rPr lang="cs-CZ" dirty="0" err="1"/>
              <a:t>Well-being</a:t>
            </a:r>
            <a:r>
              <a:rPr lang="cs-CZ" dirty="0"/>
              <a:t> – nový klíčový úkol pro ŠP ?</a:t>
            </a:r>
          </a:p>
        </p:txBody>
      </p:sp>
      <p:sp>
        <p:nvSpPr>
          <p:cNvPr id="3" name="Zástupný obsah 2">
            <a:extLst>
              <a:ext uri="{FF2B5EF4-FFF2-40B4-BE49-F238E27FC236}">
                <a16:creationId xmlns:a16="http://schemas.microsoft.com/office/drawing/2014/main" xmlns="" id="{91C5CE75-1DA3-0DEC-0D9A-B90BF18156B3}"/>
              </a:ext>
            </a:extLst>
          </p:cNvPr>
          <p:cNvSpPr>
            <a:spLocks noGrp="1"/>
          </p:cNvSpPr>
          <p:nvPr>
            <p:ph idx="1"/>
          </p:nvPr>
        </p:nvSpPr>
        <p:spPr/>
        <p:txBody>
          <a:bodyPr/>
          <a:lstStyle/>
          <a:p>
            <a:r>
              <a:rPr lang="cs-CZ" dirty="0"/>
              <a:t>WB představuje další pojmový „odpadkový koš“ – odhodíme do něj velmi různé jevy - řešíme důsledky místo příčin </a:t>
            </a:r>
          </a:p>
          <a:p>
            <a:r>
              <a:rPr lang="cs-CZ" dirty="0"/>
              <a:t>Příznaky se podobají, ale příčiny mohou různé: frustrace, úzkost, deprese nebo útěk do pasivity mohou mít zcela odlišnou etiologii, které lze řešit ve  školním prostředí  s různou pravděpodobností úspěšnosti</a:t>
            </a:r>
          </a:p>
          <a:p>
            <a:r>
              <a:rPr lang="cs-CZ" dirty="0"/>
              <a:t>Individualizujeme a „psychologizujeme“ sociální a pedagogické příčiny: volat po nasazení ŠP jako terapeutech nebo je dokonce nahradit </a:t>
            </a:r>
            <a:r>
              <a:rPr lang="cs-CZ" dirty="0" err="1"/>
              <a:t>rychloterapeuty</a:t>
            </a:r>
            <a:r>
              <a:rPr lang="cs-CZ" dirty="0"/>
              <a:t> věnující se jednotlivcům umožňuje nechat stranou systémové příčiny a podmínky „nepohody“ – a vyžaduje navíc i zkušenost a základy klinické práce</a:t>
            </a:r>
          </a:p>
          <a:p>
            <a:r>
              <a:rPr lang="cs-CZ" dirty="0"/>
              <a:t>Plnohodnotný ŠP by tak měl mít jako hlavního klienta spíše školu; pak ale jen psychologické vzdělání nestačí</a:t>
            </a:r>
          </a:p>
        </p:txBody>
      </p:sp>
    </p:spTree>
    <p:extLst>
      <p:ext uri="{BB962C8B-B14F-4D97-AF65-F5344CB8AC3E}">
        <p14:creationId xmlns:p14="http://schemas.microsoft.com/office/powerpoint/2010/main" val="2370057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ltLang="en-US" dirty="0"/>
              <a:t>Nedostatek psychologů  - stále platí definiční znaky „školního psychologa“</a:t>
            </a:r>
          </a:p>
        </p:txBody>
      </p:sp>
      <p:sp>
        <p:nvSpPr>
          <p:cNvPr id="3" name="Content Placeholder 2"/>
          <p:cNvSpPr>
            <a:spLocks noGrp="1"/>
          </p:cNvSpPr>
          <p:nvPr>
            <p:ph sz="quarter" idx="1"/>
          </p:nvPr>
        </p:nvSpPr>
        <p:spPr/>
        <p:txBody>
          <a:bodyPr>
            <a:normAutofit lnSpcReduction="10000"/>
          </a:bodyPr>
          <a:lstStyle/>
          <a:p>
            <a:pPr marL="0" indent="0">
              <a:buNone/>
            </a:pPr>
            <a:r>
              <a:rPr lang="cs-CZ" dirty="0">
                <a:sym typeface="+mn-ea"/>
              </a:rPr>
              <a:t>Obecně: </a:t>
            </a:r>
            <a:r>
              <a:rPr lang="cs-CZ" dirty="0"/>
              <a:t>podmínka </a:t>
            </a:r>
            <a:r>
              <a:rPr lang="cs-CZ" dirty="0" err="1"/>
              <a:t>EuroPsy</a:t>
            </a:r>
            <a:r>
              <a:rPr lang="cs-CZ" dirty="0"/>
              <a:t> : 3 + 2 + 1(</a:t>
            </a:r>
            <a:r>
              <a:rPr lang="cs-CZ" b="1" dirty="0"/>
              <a:t>tj. rok pod vedením zkušeného</a:t>
            </a:r>
            <a:r>
              <a:rPr lang="cs-CZ" dirty="0"/>
              <a:t>)</a:t>
            </a:r>
            <a:endParaRPr lang="cs-CZ" dirty="0">
              <a:sym typeface="+mn-ea"/>
            </a:endParaRPr>
          </a:p>
          <a:p>
            <a:pPr marL="0" indent="0">
              <a:buNone/>
            </a:pPr>
            <a:r>
              <a:rPr lang="cs-CZ" dirty="0">
                <a:sym typeface="+mn-ea"/>
              </a:rPr>
              <a:t>vzdělání: </a:t>
            </a:r>
            <a:r>
              <a:rPr lang="cs-CZ" dirty="0" err="1">
                <a:sym typeface="+mn-ea"/>
              </a:rPr>
              <a:t>mgr</a:t>
            </a:r>
            <a:r>
              <a:rPr lang="cs-CZ" dirty="0">
                <a:sym typeface="+mn-ea"/>
              </a:rPr>
              <a:t> v SP Psychologie + další vzdělání! (např. pro KI nejen obecný úvodní kurz, ale i specializované výcviky)</a:t>
            </a:r>
            <a:endParaRPr lang="cs-CZ" dirty="0"/>
          </a:p>
          <a:p>
            <a:pPr>
              <a:buNone/>
              <a:defRPr/>
            </a:pPr>
            <a:r>
              <a:rPr lang="cs-CZ" dirty="0">
                <a:sym typeface="+mn-ea"/>
              </a:rPr>
              <a:t>	- úvazek minimálně 0,5 tj. spíše tři dny v týdnu na jedné škole o 180-300 žácích</a:t>
            </a:r>
          </a:p>
          <a:p>
            <a:pPr lvl="0">
              <a:buNone/>
              <a:defRPr/>
            </a:pPr>
            <a:r>
              <a:rPr lang="cs-CZ" dirty="0">
                <a:sym typeface="+mn-ea"/>
              </a:rPr>
              <a:t>   - supervize, sdílení, bálinty - nebýt na vše sám</a:t>
            </a:r>
            <a:endParaRPr lang="cs-CZ" dirty="0"/>
          </a:p>
          <a:p>
            <a:pPr lvl="0">
              <a:buNone/>
              <a:defRPr/>
            </a:pPr>
            <a:r>
              <a:rPr lang="cs-CZ" dirty="0">
                <a:sym typeface="+mn-ea"/>
              </a:rPr>
              <a:t>	- působení na škole 2 – 5 let (srozumitelnost role ŠP,  podpora vedení)</a:t>
            </a:r>
            <a:endParaRPr lang="cs-CZ" dirty="0"/>
          </a:p>
          <a:p>
            <a:pPr lvl="0">
              <a:buNone/>
              <a:defRPr/>
            </a:pPr>
            <a:r>
              <a:rPr lang="cs-CZ" dirty="0">
                <a:sym typeface="+mn-ea"/>
              </a:rPr>
              <a:t>	- stabilita pozice (financování, kariérní perspektiva)</a:t>
            </a:r>
          </a:p>
          <a:p>
            <a:pPr lvl="0">
              <a:buNone/>
              <a:defRPr/>
            </a:pPr>
            <a:r>
              <a:rPr lang="cs-CZ" dirty="0">
                <a:sym typeface="+mn-ea"/>
              </a:rPr>
              <a:t>* nelze vyřešit v krátkodobém horizontu kvůli </a:t>
            </a:r>
            <a:r>
              <a:rPr lang="cs-CZ" dirty="0">
                <a:solidFill>
                  <a:srgbClr val="FF0000"/>
                </a:solidFill>
                <a:sym typeface="+mn-ea"/>
              </a:rPr>
              <a:t>kvadratuře kruhu</a:t>
            </a:r>
            <a:r>
              <a:rPr lang="cs-CZ" dirty="0">
                <a:sym typeface="+mn-ea"/>
              </a:rPr>
              <a:t>:</a:t>
            </a:r>
          </a:p>
          <a:p>
            <a:pPr lvl="0">
              <a:buNone/>
              <a:defRPr/>
            </a:pPr>
            <a:r>
              <a:rPr lang="cs-CZ" dirty="0">
                <a:sym typeface="+mn-ea"/>
              </a:rPr>
              <a:t>  - autonomie VŠ a svoboda volby absolventa: podpoříme financování přípravy psychologů na VŠ, ale není záruka, že půjdou do školství</a:t>
            </a:r>
            <a:endParaRPr lang="cs-CZ"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79FFD107-5B0D-63FD-EFAF-DF21D255CC86}"/>
              </a:ext>
            </a:extLst>
          </p:cNvPr>
          <p:cNvSpPr>
            <a:spLocks noGrp="1"/>
          </p:cNvSpPr>
          <p:nvPr>
            <p:ph type="title"/>
          </p:nvPr>
        </p:nvSpPr>
        <p:spPr/>
        <p:txBody>
          <a:bodyPr/>
          <a:lstStyle/>
          <a:p>
            <a:r>
              <a:rPr lang="cs-CZ" dirty="0"/>
              <a:t>Změny s odkladným účinkem se rýsují – podpora přípravy psychologů</a:t>
            </a:r>
          </a:p>
        </p:txBody>
      </p:sp>
      <p:sp>
        <p:nvSpPr>
          <p:cNvPr id="3" name="Zástupný obsah 2">
            <a:extLst>
              <a:ext uri="{FF2B5EF4-FFF2-40B4-BE49-F238E27FC236}">
                <a16:creationId xmlns:a16="http://schemas.microsoft.com/office/drawing/2014/main" xmlns="" id="{6A6D4E11-81FC-115D-F9E4-2E360F2A496F}"/>
              </a:ext>
            </a:extLst>
          </p:cNvPr>
          <p:cNvSpPr>
            <a:spLocks noGrp="1"/>
          </p:cNvSpPr>
          <p:nvPr>
            <p:ph idx="1"/>
          </p:nvPr>
        </p:nvSpPr>
        <p:spPr/>
        <p:txBody>
          <a:bodyPr>
            <a:normAutofit fontScale="85000" lnSpcReduction="10000"/>
          </a:bodyPr>
          <a:lstStyle/>
          <a:p>
            <a:r>
              <a:rPr lang="cs-CZ" dirty="0"/>
              <a:t>Od 2025/26 5% navýšení počtu studentů, od r. 2026/27 vyšší finance na významnější navýšení</a:t>
            </a:r>
          </a:p>
          <a:p>
            <a:r>
              <a:rPr lang="cs-CZ" dirty="0"/>
              <a:t>Katedra Psy </a:t>
            </a:r>
            <a:r>
              <a:rPr lang="cs-CZ" dirty="0" err="1"/>
              <a:t>PedF</a:t>
            </a:r>
            <a:r>
              <a:rPr lang="cs-CZ" dirty="0"/>
              <a:t> UK - nový </a:t>
            </a:r>
            <a:r>
              <a:rPr lang="cs-CZ" dirty="0" err="1"/>
              <a:t>NMgr</a:t>
            </a:r>
            <a:r>
              <a:rPr lang="cs-CZ" dirty="0"/>
              <a:t>. studijní program Psychologie dětství a vzdělávání </a:t>
            </a:r>
          </a:p>
          <a:p>
            <a:r>
              <a:rPr lang="cs-CZ" dirty="0">
                <a:solidFill>
                  <a:schemeClr val="accent4"/>
                </a:solidFill>
                <a:latin typeface="Arial"/>
                <a:cs typeface="Arial"/>
              </a:rPr>
              <a:t>Program směřující do školní psychologie, ale nezavírající cestu i do jiných oblastí souvisejících se vzděláváním (kromě klinické psychologie) </a:t>
            </a:r>
            <a:br>
              <a:rPr lang="cs-CZ" dirty="0">
                <a:solidFill>
                  <a:schemeClr val="accent4"/>
                </a:solidFill>
                <a:latin typeface="Arial"/>
                <a:cs typeface="Arial"/>
              </a:rPr>
            </a:br>
            <a:r>
              <a:rPr lang="cs-CZ" dirty="0">
                <a:solidFill>
                  <a:schemeClr val="accent4"/>
                </a:solidFill>
                <a:latin typeface="Arial"/>
                <a:cs typeface="Arial"/>
              </a:rPr>
              <a:t/>
            </a:r>
            <a:br>
              <a:rPr lang="cs-CZ" dirty="0">
                <a:solidFill>
                  <a:schemeClr val="accent4"/>
                </a:solidFill>
                <a:latin typeface="Arial"/>
                <a:cs typeface="Arial"/>
              </a:rPr>
            </a:br>
            <a:r>
              <a:rPr lang="cs-CZ" dirty="0">
                <a:solidFill>
                  <a:schemeClr val="accent4"/>
                </a:solidFill>
                <a:latin typeface="Arial"/>
                <a:cs typeface="Arial"/>
              </a:rPr>
              <a:t>Návaznost na standardy MŠMT a </a:t>
            </a:r>
            <a:r>
              <a:rPr lang="cs-CZ" dirty="0" err="1">
                <a:solidFill>
                  <a:schemeClr val="accent4"/>
                </a:solidFill>
                <a:latin typeface="Arial"/>
                <a:cs typeface="Arial"/>
              </a:rPr>
              <a:t>Europsy</a:t>
            </a:r>
            <a:r>
              <a:rPr lang="cs-CZ" dirty="0">
                <a:solidFill>
                  <a:schemeClr val="accent4"/>
                </a:solidFill>
                <a:latin typeface="Arial"/>
                <a:cs typeface="Arial"/>
              </a:rPr>
              <a:t/>
            </a:r>
            <a:br>
              <a:rPr lang="cs-CZ" dirty="0">
                <a:solidFill>
                  <a:schemeClr val="accent4"/>
                </a:solidFill>
                <a:latin typeface="Arial"/>
                <a:cs typeface="Arial"/>
              </a:rPr>
            </a:br>
            <a:r>
              <a:rPr lang="cs-CZ" dirty="0">
                <a:solidFill>
                  <a:schemeClr val="accent4"/>
                </a:solidFill>
                <a:latin typeface="Arial"/>
                <a:cs typeface="Arial"/>
              </a:rPr>
              <a:t/>
            </a:r>
            <a:br>
              <a:rPr lang="cs-CZ" dirty="0">
                <a:solidFill>
                  <a:schemeClr val="accent4"/>
                </a:solidFill>
                <a:latin typeface="Arial"/>
                <a:cs typeface="Arial"/>
              </a:rPr>
            </a:br>
            <a:r>
              <a:rPr lang="cs-CZ" dirty="0">
                <a:solidFill>
                  <a:schemeClr val="accent4"/>
                </a:solidFill>
                <a:latin typeface="Arial"/>
                <a:cs typeface="Arial"/>
              </a:rPr>
              <a:t>Inspirace zahraničními programy </a:t>
            </a:r>
            <a:br>
              <a:rPr lang="cs-CZ" dirty="0">
                <a:solidFill>
                  <a:schemeClr val="accent4"/>
                </a:solidFill>
                <a:latin typeface="Arial"/>
                <a:cs typeface="Arial"/>
              </a:rPr>
            </a:br>
            <a:r>
              <a:rPr lang="cs-CZ" dirty="0">
                <a:latin typeface="Arial"/>
                <a:cs typeface="Arial"/>
              </a:rPr>
              <a:t/>
            </a:r>
            <a:br>
              <a:rPr lang="cs-CZ" dirty="0">
                <a:latin typeface="Arial"/>
                <a:cs typeface="Arial"/>
              </a:rPr>
            </a:br>
            <a:r>
              <a:rPr lang="cs-CZ" dirty="0">
                <a:solidFill>
                  <a:schemeClr val="accent4"/>
                </a:solidFill>
                <a:latin typeface="Arial"/>
                <a:cs typeface="Arial"/>
              </a:rPr>
              <a:t>Obdobná kreditová a hodinová zátěž jako u Psychologie</a:t>
            </a:r>
            <a:br>
              <a:rPr lang="cs-CZ" dirty="0">
                <a:solidFill>
                  <a:schemeClr val="accent4"/>
                </a:solidFill>
                <a:latin typeface="Arial"/>
                <a:cs typeface="Arial"/>
              </a:rPr>
            </a:br>
            <a:r>
              <a:rPr lang="cs-CZ" dirty="0">
                <a:solidFill>
                  <a:schemeClr val="accent4"/>
                </a:solidFill>
                <a:latin typeface="Arial"/>
                <a:cs typeface="Arial"/>
              </a:rPr>
              <a:t/>
            </a:r>
            <a:br>
              <a:rPr lang="cs-CZ" dirty="0">
                <a:solidFill>
                  <a:schemeClr val="accent4"/>
                </a:solidFill>
                <a:latin typeface="Arial"/>
                <a:cs typeface="Arial"/>
              </a:rPr>
            </a:br>
            <a:r>
              <a:rPr lang="cs-CZ" dirty="0">
                <a:solidFill>
                  <a:schemeClr val="accent4"/>
                </a:solidFill>
                <a:latin typeface="Arial"/>
                <a:cs typeface="Arial"/>
              </a:rPr>
              <a:t>Snaha o cca 50 % překryv výuky mezi novým a původním programem Psychologie</a:t>
            </a:r>
            <a:endParaRPr lang="cs-CZ" dirty="0"/>
          </a:p>
          <a:p>
            <a:r>
              <a:rPr lang="cs-CZ" dirty="0"/>
              <a:t>Avšak: „</a:t>
            </a:r>
            <a:r>
              <a:rPr lang="cs-CZ" dirty="0">
                <a:sym typeface="+mn-ea"/>
              </a:rPr>
              <a:t>supervize, sdílení, </a:t>
            </a:r>
            <a:r>
              <a:rPr lang="cs-CZ" dirty="0" err="1">
                <a:sym typeface="+mn-ea"/>
              </a:rPr>
              <a:t>bálinty</a:t>
            </a:r>
            <a:r>
              <a:rPr lang="cs-CZ" dirty="0">
                <a:sym typeface="+mn-ea"/>
              </a:rPr>
              <a:t> - nebýt na vše sám“ – kritické místo neřízeného systému</a:t>
            </a:r>
            <a:endParaRPr lang="cs-CZ" dirty="0"/>
          </a:p>
          <a:p>
            <a:r>
              <a:rPr lang="cs-CZ" dirty="0"/>
              <a:t>Stále platí podmínka </a:t>
            </a:r>
            <a:r>
              <a:rPr lang="cs-CZ" dirty="0" err="1"/>
              <a:t>EuroPsy</a:t>
            </a:r>
            <a:r>
              <a:rPr lang="cs-CZ" dirty="0"/>
              <a:t> : 3 + 2 + 1(</a:t>
            </a:r>
            <a:r>
              <a:rPr lang="cs-CZ" b="1" dirty="0"/>
              <a:t>tj. rok pod vedením zkušeného</a:t>
            </a:r>
            <a:r>
              <a:rPr lang="cs-CZ" dirty="0"/>
              <a:t>)</a:t>
            </a:r>
          </a:p>
        </p:txBody>
      </p:sp>
    </p:spTree>
    <p:extLst>
      <p:ext uri="{BB962C8B-B14F-4D97-AF65-F5344CB8AC3E}">
        <p14:creationId xmlns:p14="http://schemas.microsoft.com/office/powerpoint/2010/main" val="3168659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xmlns="" id="{D4E58895-DBFB-E496-4D91-D40046D44F15}"/>
              </a:ext>
            </a:extLst>
          </p:cNvPr>
          <p:cNvSpPr>
            <a:spLocks noGrp="1"/>
          </p:cNvSpPr>
          <p:nvPr>
            <p:ph type="dt" sz="half" idx="10"/>
          </p:nvPr>
        </p:nvSpPr>
        <p:spPr/>
        <p:txBody>
          <a:bodyPr/>
          <a:lstStyle/>
          <a:p>
            <a:r>
              <a:rPr lang="cs-CZ"/>
              <a:t>Katedra psychologie</a:t>
            </a:r>
            <a:endParaRPr lang="cs-CZ">
              <a:solidFill>
                <a:schemeClr val="tx2"/>
              </a:solidFill>
            </a:endParaRPr>
          </a:p>
        </p:txBody>
      </p:sp>
      <p:sp>
        <p:nvSpPr>
          <p:cNvPr id="4" name="Slide Number Placeholder 3">
            <a:extLst>
              <a:ext uri="{FF2B5EF4-FFF2-40B4-BE49-F238E27FC236}">
                <a16:creationId xmlns:a16="http://schemas.microsoft.com/office/drawing/2014/main" xmlns="" id="{835ADF19-7A9E-ED57-6220-570430843E83}"/>
              </a:ext>
            </a:extLst>
          </p:cNvPr>
          <p:cNvSpPr>
            <a:spLocks noGrp="1"/>
          </p:cNvSpPr>
          <p:nvPr>
            <p:ph type="sldNum" sz="quarter" idx="12"/>
          </p:nvPr>
        </p:nvSpPr>
        <p:spPr/>
        <p:txBody>
          <a:bodyPr/>
          <a:lstStyle/>
          <a:p>
            <a:fld id="{2071FDCB-1765-470A-B109-4112C9A8A52B}" type="slidenum">
              <a:rPr lang="cs-CZ" smtClean="0"/>
              <a:pPr/>
              <a:t>10</a:t>
            </a:fld>
            <a:endParaRPr lang="cs-CZ">
              <a:solidFill>
                <a:schemeClr val="tx2"/>
              </a:solidFill>
            </a:endParaRPr>
          </a:p>
        </p:txBody>
      </p:sp>
      <p:sp>
        <p:nvSpPr>
          <p:cNvPr id="21" name="TextBox 20">
            <a:extLst>
              <a:ext uri="{FF2B5EF4-FFF2-40B4-BE49-F238E27FC236}">
                <a16:creationId xmlns:a16="http://schemas.microsoft.com/office/drawing/2014/main" xmlns="" id="{6185E791-A193-DC24-23FF-CCAC9C85BF9C}"/>
              </a:ext>
            </a:extLst>
          </p:cNvPr>
          <p:cNvSpPr txBox="1"/>
          <p:nvPr/>
        </p:nvSpPr>
        <p:spPr>
          <a:xfrm>
            <a:off x="269777" y="186951"/>
            <a:ext cx="6299515" cy="68326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err="1">
                <a:solidFill>
                  <a:schemeClr val="accent4"/>
                </a:solidFill>
              </a:rPr>
              <a:t>Psychologie</a:t>
            </a:r>
            <a:r>
              <a:rPr lang="en-US" sz="2400" b="1" dirty="0">
                <a:solidFill>
                  <a:schemeClr val="accent4"/>
                </a:solidFill>
              </a:rPr>
              <a:t> </a:t>
            </a:r>
            <a:r>
              <a:rPr lang="en-US" sz="2400" b="1" dirty="0" err="1">
                <a:solidFill>
                  <a:schemeClr val="accent4"/>
                </a:solidFill>
              </a:rPr>
              <a:t>dětství</a:t>
            </a:r>
            <a:r>
              <a:rPr lang="en-US" sz="2400" b="1" dirty="0">
                <a:solidFill>
                  <a:schemeClr val="accent4"/>
                </a:solidFill>
              </a:rPr>
              <a:t> a </a:t>
            </a:r>
            <a:r>
              <a:rPr lang="en-US" sz="2400" b="1" dirty="0" err="1">
                <a:solidFill>
                  <a:schemeClr val="accent4"/>
                </a:solidFill>
              </a:rPr>
              <a:t>vzdělávání</a:t>
            </a:r>
            <a:endParaRPr lang="en-US" sz="2400" b="1" dirty="0">
              <a:solidFill>
                <a:schemeClr val="accent4"/>
              </a:solidFill>
              <a:cs typeface="Arial"/>
            </a:endParaRPr>
          </a:p>
          <a:p>
            <a:endParaRPr lang="en-US" b="1" dirty="0">
              <a:solidFill>
                <a:schemeClr val="accent4"/>
              </a:solidFill>
            </a:endParaRPr>
          </a:p>
          <a:p>
            <a:r>
              <a:rPr lang="en-US" dirty="0"/>
              <a:t>1. </a:t>
            </a:r>
            <a:r>
              <a:rPr lang="en-US" b="1" dirty="0" err="1"/>
              <a:t>Vývoj</a:t>
            </a:r>
            <a:r>
              <a:rPr lang="en-US" b="1" dirty="0"/>
              <a:t>, </a:t>
            </a:r>
            <a:r>
              <a:rPr lang="en-US" b="1" dirty="0" err="1"/>
              <a:t>variabilita</a:t>
            </a:r>
            <a:r>
              <a:rPr lang="en-US" b="1" dirty="0"/>
              <a:t> a </a:t>
            </a:r>
            <a:r>
              <a:rPr lang="en-US" b="1" dirty="0" err="1"/>
              <a:t>psychopatologie</a:t>
            </a:r>
            <a:endParaRPr lang="en-US" b="1" dirty="0">
              <a:cs typeface="Arial"/>
            </a:endParaRPr>
          </a:p>
          <a:p>
            <a:r>
              <a:rPr lang="en-US" dirty="0">
                <a:ea typeface="+mn-lt"/>
                <a:cs typeface="+mn-lt"/>
              </a:rPr>
              <a:t>→ </a:t>
            </a:r>
            <a:r>
              <a:rPr lang="en-US" dirty="0" err="1">
                <a:ea typeface="+mn-lt"/>
                <a:cs typeface="+mn-lt"/>
              </a:rPr>
              <a:t>porozumění</a:t>
            </a:r>
            <a:r>
              <a:rPr lang="en-US" dirty="0">
                <a:ea typeface="+mn-lt"/>
                <a:cs typeface="+mn-lt"/>
              </a:rPr>
              <a:t> </a:t>
            </a:r>
            <a:r>
              <a:rPr lang="en-US" dirty="0" err="1">
                <a:ea typeface="+mn-lt"/>
                <a:cs typeface="+mn-lt"/>
              </a:rPr>
              <a:t>typickému</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atypickému</a:t>
            </a:r>
            <a:r>
              <a:rPr lang="en-US" dirty="0">
                <a:ea typeface="+mn-lt"/>
                <a:cs typeface="+mn-lt"/>
              </a:rPr>
              <a:t> </a:t>
            </a:r>
            <a:r>
              <a:rPr lang="en-US" dirty="0" err="1">
                <a:ea typeface="+mn-lt"/>
                <a:cs typeface="+mn-lt"/>
              </a:rPr>
              <a:t>vývoji</a:t>
            </a:r>
            <a:r>
              <a:rPr lang="en-US" dirty="0">
                <a:ea typeface="+mn-lt"/>
                <a:cs typeface="+mn-lt"/>
              </a:rPr>
              <a:t> </a:t>
            </a:r>
            <a:r>
              <a:rPr lang="en-US" dirty="0" err="1">
                <a:ea typeface="+mn-lt"/>
                <a:cs typeface="+mn-lt"/>
              </a:rPr>
              <a:t>dětí</a:t>
            </a:r>
            <a:r>
              <a:rPr lang="en-US" dirty="0">
                <a:ea typeface="+mn-lt"/>
                <a:cs typeface="+mn-lt"/>
              </a:rPr>
              <a:t> a </a:t>
            </a:r>
            <a:r>
              <a:rPr lang="en-US" dirty="0" err="1">
                <a:ea typeface="+mn-lt"/>
                <a:cs typeface="+mn-lt"/>
              </a:rPr>
              <a:t>dospívajících</a:t>
            </a:r>
            <a:r>
              <a:rPr lang="en-US" dirty="0">
                <a:ea typeface="+mn-lt"/>
                <a:cs typeface="+mn-lt"/>
              </a:rPr>
              <a:t> </a:t>
            </a:r>
            <a:r>
              <a:rPr lang="en-US" dirty="0" err="1">
                <a:ea typeface="+mn-lt"/>
                <a:cs typeface="+mn-lt"/>
              </a:rPr>
              <a:t>jako</a:t>
            </a:r>
            <a:r>
              <a:rPr lang="en-US" dirty="0">
                <a:ea typeface="+mn-lt"/>
                <a:cs typeface="+mn-lt"/>
              </a:rPr>
              <a:t> </a:t>
            </a:r>
            <a:r>
              <a:rPr lang="en-US" dirty="0" err="1">
                <a:ea typeface="+mn-lt"/>
                <a:cs typeface="+mn-lt"/>
              </a:rPr>
              <a:t>základu</a:t>
            </a:r>
            <a:r>
              <a:rPr lang="en-US" dirty="0">
                <a:ea typeface="+mn-lt"/>
                <a:cs typeface="+mn-lt"/>
              </a:rPr>
              <a:t> </a:t>
            </a:r>
            <a:r>
              <a:rPr lang="en-US" dirty="0" err="1">
                <a:ea typeface="+mn-lt"/>
                <a:cs typeface="+mn-lt"/>
              </a:rPr>
              <a:t>psychologické</a:t>
            </a:r>
            <a:r>
              <a:rPr lang="en-US" dirty="0">
                <a:ea typeface="+mn-lt"/>
                <a:cs typeface="+mn-lt"/>
              </a:rPr>
              <a:t> </a:t>
            </a:r>
            <a:r>
              <a:rPr lang="en-US" dirty="0" err="1">
                <a:ea typeface="+mn-lt"/>
                <a:cs typeface="+mn-lt"/>
              </a:rPr>
              <a:t>práce</a:t>
            </a:r>
            <a:endParaRPr lang="en-US" dirty="0"/>
          </a:p>
          <a:p>
            <a:endParaRPr lang="en-US" dirty="0"/>
          </a:p>
          <a:p>
            <a:r>
              <a:rPr lang="en-US" dirty="0"/>
              <a:t>2. </a:t>
            </a:r>
            <a:r>
              <a:rPr lang="en-US" b="1" dirty="0" err="1"/>
              <a:t>Psychologická</a:t>
            </a:r>
            <a:r>
              <a:rPr lang="en-US" b="1" dirty="0"/>
              <a:t> </a:t>
            </a:r>
            <a:r>
              <a:rPr lang="en-US" b="1" dirty="0" err="1"/>
              <a:t>diagnostika</a:t>
            </a:r>
            <a:r>
              <a:rPr lang="en-US" b="1" dirty="0"/>
              <a:t> a </a:t>
            </a:r>
            <a:r>
              <a:rPr lang="en-US" b="1" dirty="0" err="1"/>
              <a:t>posuzování</a:t>
            </a:r>
            <a:endParaRPr lang="en-US" b="1" dirty="0">
              <a:cs typeface="Arial"/>
            </a:endParaRPr>
          </a:p>
          <a:p>
            <a:r>
              <a:rPr lang="en-US" dirty="0">
                <a:ea typeface="+mn-lt"/>
                <a:cs typeface="+mn-lt"/>
              </a:rPr>
              <a:t>→ </a:t>
            </a:r>
            <a:r>
              <a:rPr lang="en-US" dirty="0" err="1">
                <a:ea typeface="+mn-lt"/>
                <a:cs typeface="+mn-lt"/>
              </a:rPr>
              <a:t>odborné</a:t>
            </a:r>
            <a:r>
              <a:rPr lang="en-US" dirty="0">
                <a:ea typeface="+mn-lt"/>
                <a:cs typeface="+mn-lt"/>
              </a:rPr>
              <a:t> </a:t>
            </a:r>
            <a:r>
              <a:rPr lang="en-US" dirty="0" err="1">
                <a:ea typeface="+mn-lt"/>
                <a:cs typeface="+mn-lt"/>
              </a:rPr>
              <a:t>hodnocení</a:t>
            </a:r>
            <a:r>
              <a:rPr lang="en-US" dirty="0">
                <a:ea typeface="+mn-lt"/>
                <a:cs typeface="+mn-lt"/>
              </a:rPr>
              <a:t> </a:t>
            </a:r>
            <a:r>
              <a:rPr lang="en-US" dirty="0" err="1">
                <a:ea typeface="+mn-lt"/>
                <a:cs typeface="+mn-lt"/>
              </a:rPr>
              <a:t>potřeb</a:t>
            </a:r>
            <a:r>
              <a:rPr lang="en-US" dirty="0">
                <a:ea typeface="+mn-lt"/>
                <a:cs typeface="+mn-lt"/>
              </a:rPr>
              <a:t>, </a:t>
            </a:r>
            <a:r>
              <a:rPr lang="en-US" dirty="0" err="1">
                <a:ea typeface="+mn-lt"/>
                <a:cs typeface="+mn-lt"/>
              </a:rPr>
              <a:t>obtíží</a:t>
            </a:r>
            <a:r>
              <a:rPr lang="en-US" dirty="0">
                <a:ea typeface="+mn-lt"/>
                <a:cs typeface="+mn-lt"/>
              </a:rPr>
              <a:t> a </a:t>
            </a:r>
            <a:r>
              <a:rPr lang="en-US" dirty="0" err="1">
                <a:ea typeface="+mn-lt"/>
                <a:cs typeface="+mn-lt"/>
              </a:rPr>
              <a:t>vzdělávacích</a:t>
            </a:r>
            <a:r>
              <a:rPr lang="en-US" dirty="0">
                <a:ea typeface="+mn-lt"/>
                <a:cs typeface="+mn-lt"/>
              </a:rPr>
              <a:t> </a:t>
            </a:r>
            <a:r>
              <a:rPr lang="en-US" dirty="0" err="1">
                <a:ea typeface="+mn-lt"/>
                <a:cs typeface="+mn-lt"/>
              </a:rPr>
              <a:t>podmínek</a:t>
            </a:r>
            <a:r>
              <a:rPr lang="en-US" dirty="0">
                <a:ea typeface="+mn-lt"/>
                <a:cs typeface="+mn-lt"/>
              </a:rPr>
              <a:t> pro </a:t>
            </a:r>
            <a:r>
              <a:rPr lang="en-US" dirty="0" err="1">
                <a:ea typeface="+mn-lt"/>
                <a:cs typeface="+mn-lt"/>
              </a:rPr>
              <a:t>plánování</a:t>
            </a:r>
            <a:r>
              <a:rPr lang="en-US" dirty="0">
                <a:ea typeface="+mn-lt"/>
                <a:cs typeface="+mn-lt"/>
              </a:rPr>
              <a:t> </a:t>
            </a:r>
            <a:r>
              <a:rPr lang="en-US" dirty="0" err="1">
                <a:ea typeface="+mn-lt"/>
                <a:cs typeface="+mn-lt"/>
              </a:rPr>
              <a:t>podpory</a:t>
            </a:r>
            <a:endParaRPr lang="en-US" dirty="0"/>
          </a:p>
          <a:p>
            <a:endParaRPr lang="en-US" dirty="0"/>
          </a:p>
          <a:p>
            <a:r>
              <a:rPr lang="en-US" dirty="0"/>
              <a:t>3. </a:t>
            </a:r>
            <a:r>
              <a:rPr lang="en-US" b="1" dirty="0" err="1"/>
              <a:t>Poradenství</a:t>
            </a:r>
            <a:r>
              <a:rPr lang="en-US" b="1" dirty="0"/>
              <a:t> </a:t>
            </a:r>
            <a:r>
              <a:rPr lang="en-US" b="1" dirty="0" err="1"/>
              <a:t>jako</a:t>
            </a:r>
            <a:r>
              <a:rPr lang="en-US" b="1" dirty="0"/>
              <a:t> </a:t>
            </a:r>
            <a:r>
              <a:rPr lang="en-US" b="1" dirty="0" err="1"/>
              <a:t>systém</a:t>
            </a:r>
            <a:r>
              <a:rPr lang="en-US" b="1" dirty="0"/>
              <a:t> a </a:t>
            </a:r>
            <a:r>
              <a:rPr lang="en-US" b="1" dirty="0" err="1"/>
              <a:t>proces</a:t>
            </a:r>
            <a:endParaRPr lang="en-US" b="1" dirty="0">
              <a:cs typeface="Arial"/>
            </a:endParaRPr>
          </a:p>
          <a:p>
            <a:r>
              <a:rPr lang="en-US" dirty="0">
                <a:ea typeface="+mn-lt"/>
                <a:cs typeface="+mn-lt"/>
              </a:rPr>
              <a:t>→ </a:t>
            </a:r>
            <a:r>
              <a:rPr lang="en-US" dirty="0" err="1">
                <a:ea typeface="+mn-lt"/>
                <a:cs typeface="+mn-lt"/>
              </a:rPr>
              <a:t>porozumění</a:t>
            </a:r>
            <a:r>
              <a:rPr lang="en-US" dirty="0">
                <a:ea typeface="+mn-lt"/>
                <a:cs typeface="+mn-lt"/>
              </a:rPr>
              <a:t> </a:t>
            </a:r>
            <a:r>
              <a:rPr lang="en-US" dirty="0" err="1">
                <a:ea typeface="+mn-lt"/>
                <a:cs typeface="+mn-lt"/>
              </a:rPr>
              <a:t>poradenskému</a:t>
            </a:r>
            <a:r>
              <a:rPr lang="en-US" dirty="0">
                <a:ea typeface="+mn-lt"/>
                <a:cs typeface="+mn-lt"/>
              </a:rPr>
              <a:t> </a:t>
            </a:r>
            <a:r>
              <a:rPr lang="en-US" dirty="0" err="1">
                <a:ea typeface="+mn-lt"/>
                <a:cs typeface="+mn-lt"/>
              </a:rPr>
              <a:t>systému</a:t>
            </a:r>
            <a:r>
              <a:rPr lang="en-US" dirty="0">
                <a:ea typeface="+mn-lt"/>
                <a:cs typeface="+mn-lt"/>
              </a:rPr>
              <a:t>, </a:t>
            </a:r>
            <a:r>
              <a:rPr lang="en-US" dirty="0" err="1">
                <a:ea typeface="+mn-lt"/>
                <a:cs typeface="+mn-lt"/>
              </a:rPr>
              <a:t>rolím</a:t>
            </a:r>
            <a:r>
              <a:rPr lang="en-US" dirty="0">
                <a:ea typeface="+mn-lt"/>
                <a:cs typeface="+mn-lt"/>
              </a:rPr>
              <a:t> </a:t>
            </a:r>
            <a:r>
              <a:rPr lang="en-US" dirty="0" err="1">
                <a:ea typeface="+mn-lt"/>
                <a:cs typeface="+mn-lt"/>
              </a:rPr>
              <a:t>institucí</a:t>
            </a:r>
            <a:r>
              <a:rPr lang="en-US" dirty="0">
                <a:ea typeface="+mn-lt"/>
                <a:cs typeface="+mn-lt"/>
              </a:rPr>
              <a:t> a </a:t>
            </a:r>
            <a:r>
              <a:rPr lang="en-US" dirty="0" err="1">
                <a:ea typeface="+mn-lt"/>
                <a:cs typeface="+mn-lt"/>
              </a:rPr>
              <a:t>principům</a:t>
            </a:r>
            <a:r>
              <a:rPr lang="en-US" dirty="0">
                <a:ea typeface="+mn-lt"/>
                <a:cs typeface="+mn-lt"/>
              </a:rPr>
              <a:t> </a:t>
            </a:r>
            <a:r>
              <a:rPr lang="en-US" dirty="0" err="1">
                <a:ea typeface="+mn-lt"/>
                <a:cs typeface="+mn-lt"/>
              </a:rPr>
              <a:t>poradenského</a:t>
            </a:r>
            <a:r>
              <a:rPr lang="en-US" dirty="0">
                <a:ea typeface="+mn-lt"/>
                <a:cs typeface="+mn-lt"/>
              </a:rPr>
              <a:t> </a:t>
            </a:r>
            <a:r>
              <a:rPr lang="en-US" dirty="0" err="1">
                <a:ea typeface="+mn-lt"/>
                <a:cs typeface="+mn-lt"/>
              </a:rPr>
              <a:t>procesu</a:t>
            </a:r>
            <a:endParaRPr lang="en-US" dirty="0"/>
          </a:p>
          <a:p>
            <a:endParaRPr lang="en-US" dirty="0"/>
          </a:p>
          <a:p>
            <a:r>
              <a:rPr lang="en-US" dirty="0"/>
              <a:t>4. </a:t>
            </a:r>
            <a:r>
              <a:rPr lang="en-US" b="1" dirty="0" err="1"/>
              <a:t>Preventivní</a:t>
            </a:r>
            <a:r>
              <a:rPr lang="en-US" b="1" dirty="0"/>
              <a:t> a </a:t>
            </a:r>
            <a:r>
              <a:rPr lang="en-US" b="1" dirty="0" err="1"/>
              <a:t>intervenční</a:t>
            </a:r>
            <a:r>
              <a:rPr lang="en-US" b="1" dirty="0"/>
              <a:t> </a:t>
            </a:r>
            <a:r>
              <a:rPr lang="en-US" b="1" dirty="0" err="1"/>
              <a:t>práce</a:t>
            </a:r>
            <a:r>
              <a:rPr lang="en-US" b="1" dirty="0"/>
              <a:t> s </a:t>
            </a:r>
            <a:r>
              <a:rPr lang="en-US" b="1" dirty="0" err="1"/>
              <a:t>dětmi</a:t>
            </a:r>
            <a:r>
              <a:rPr lang="en-US" b="1" dirty="0"/>
              <a:t> a </a:t>
            </a:r>
            <a:r>
              <a:rPr lang="en-US" b="1" dirty="0" err="1"/>
              <a:t>dospívajícími</a:t>
            </a:r>
            <a:endParaRPr lang="en-US" dirty="0"/>
          </a:p>
          <a:p>
            <a:r>
              <a:rPr lang="en-US" dirty="0">
                <a:ea typeface="+mn-lt"/>
                <a:cs typeface="+mn-lt"/>
              </a:rPr>
              <a:t>→ </a:t>
            </a:r>
            <a:r>
              <a:rPr lang="en-US" dirty="0" err="1">
                <a:ea typeface="+mn-lt"/>
                <a:cs typeface="+mn-lt"/>
              </a:rPr>
              <a:t>rozvoj</a:t>
            </a:r>
            <a:r>
              <a:rPr lang="en-US" dirty="0">
                <a:ea typeface="+mn-lt"/>
                <a:cs typeface="+mn-lt"/>
              </a:rPr>
              <a:t> </a:t>
            </a:r>
            <a:r>
              <a:rPr lang="en-US" dirty="0" err="1">
                <a:ea typeface="+mn-lt"/>
                <a:cs typeface="+mn-lt"/>
              </a:rPr>
              <a:t>praktických</a:t>
            </a:r>
            <a:r>
              <a:rPr lang="en-US" dirty="0">
                <a:ea typeface="+mn-lt"/>
                <a:cs typeface="+mn-lt"/>
              </a:rPr>
              <a:t> </a:t>
            </a:r>
            <a:r>
              <a:rPr lang="en-US" dirty="0" err="1">
                <a:ea typeface="+mn-lt"/>
                <a:cs typeface="+mn-lt"/>
              </a:rPr>
              <a:t>kompetencí</a:t>
            </a:r>
            <a:r>
              <a:rPr lang="en-US" dirty="0">
                <a:ea typeface="+mn-lt"/>
                <a:cs typeface="+mn-lt"/>
              </a:rPr>
              <a:t> v </a:t>
            </a:r>
            <a:r>
              <a:rPr lang="en-US" dirty="0" err="1">
                <a:ea typeface="+mn-lt"/>
                <a:cs typeface="+mn-lt"/>
              </a:rPr>
              <a:t>prevenci</a:t>
            </a:r>
            <a:r>
              <a:rPr lang="en-US" dirty="0">
                <a:ea typeface="+mn-lt"/>
                <a:cs typeface="+mn-lt"/>
              </a:rPr>
              <a:t>, </a:t>
            </a:r>
            <a:r>
              <a:rPr lang="en-US" dirty="0" err="1">
                <a:ea typeface="+mn-lt"/>
                <a:cs typeface="+mn-lt"/>
              </a:rPr>
              <a:t>intervenci</a:t>
            </a:r>
            <a:r>
              <a:rPr lang="en-US" dirty="0">
                <a:ea typeface="+mn-lt"/>
                <a:cs typeface="+mn-lt"/>
              </a:rPr>
              <a:t> a </a:t>
            </a:r>
            <a:r>
              <a:rPr lang="en-US" dirty="0" err="1">
                <a:ea typeface="+mn-lt"/>
                <a:cs typeface="+mn-lt"/>
              </a:rPr>
              <a:t>poradenské</a:t>
            </a:r>
            <a:r>
              <a:rPr lang="en-US" dirty="0">
                <a:ea typeface="+mn-lt"/>
                <a:cs typeface="+mn-lt"/>
              </a:rPr>
              <a:t> </a:t>
            </a:r>
            <a:r>
              <a:rPr lang="en-US" dirty="0" err="1">
                <a:ea typeface="+mn-lt"/>
                <a:cs typeface="+mn-lt"/>
              </a:rPr>
              <a:t>práci</a:t>
            </a:r>
            <a:r>
              <a:rPr lang="en-US" dirty="0">
                <a:ea typeface="+mn-lt"/>
                <a:cs typeface="+mn-lt"/>
              </a:rPr>
              <a:t> s </a:t>
            </a:r>
            <a:r>
              <a:rPr lang="en-US" dirty="0" err="1">
                <a:ea typeface="+mn-lt"/>
                <a:cs typeface="+mn-lt"/>
              </a:rPr>
              <a:t>jednotlivci</a:t>
            </a:r>
            <a:r>
              <a:rPr lang="en-US" dirty="0">
                <a:ea typeface="+mn-lt"/>
                <a:cs typeface="+mn-lt"/>
              </a:rPr>
              <a:t>, </a:t>
            </a:r>
            <a:r>
              <a:rPr lang="en-US" dirty="0" err="1">
                <a:ea typeface="+mn-lt"/>
                <a:cs typeface="+mn-lt"/>
              </a:rPr>
              <a:t>skupinami</a:t>
            </a:r>
            <a:r>
              <a:rPr lang="en-US" dirty="0">
                <a:ea typeface="+mn-lt"/>
                <a:cs typeface="+mn-lt"/>
              </a:rPr>
              <a:t> a </a:t>
            </a:r>
            <a:r>
              <a:rPr lang="en-US" dirty="0" err="1">
                <a:ea typeface="+mn-lt"/>
                <a:cs typeface="+mn-lt"/>
              </a:rPr>
              <a:t>třídami</a:t>
            </a:r>
            <a:r>
              <a:rPr lang="cs-CZ" dirty="0">
                <a:ea typeface="+mn-lt"/>
                <a:cs typeface="+mn-lt"/>
              </a:rPr>
              <a:t> – „</a:t>
            </a:r>
            <a:r>
              <a:rPr lang="cs-CZ" dirty="0">
                <a:solidFill>
                  <a:srgbClr val="FF0000"/>
                </a:solidFill>
                <a:ea typeface="+mn-lt"/>
                <a:cs typeface="+mn-lt"/>
              </a:rPr>
              <a:t>krizová intervence</a:t>
            </a:r>
            <a:r>
              <a:rPr lang="cs-CZ" dirty="0">
                <a:ea typeface="+mn-lt"/>
                <a:cs typeface="+mn-lt"/>
              </a:rPr>
              <a:t>“</a:t>
            </a:r>
            <a:endParaRPr lang="en-US" dirty="0">
              <a:cs typeface="Arial"/>
            </a:endParaRPr>
          </a:p>
          <a:p>
            <a:endParaRPr lang="en-US" dirty="0"/>
          </a:p>
          <a:p>
            <a:r>
              <a:rPr lang="en-US" dirty="0"/>
              <a:t>5. </a:t>
            </a:r>
            <a:r>
              <a:rPr lang="en-US" b="1" dirty="0" err="1"/>
              <a:t>Učení</a:t>
            </a:r>
            <a:r>
              <a:rPr lang="en-US" b="1" dirty="0"/>
              <a:t> a </a:t>
            </a:r>
            <a:r>
              <a:rPr lang="en-US" b="1" dirty="0" err="1"/>
              <a:t>vzdělávání</a:t>
            </a:r>
            <a:r>
              <a:rPr lang="en-US" b="1" dirty="0"/>
              <a:t> v </a:t>
            </a:r>
            <a:r>
              <a:rPr lang="en-US" b="1" dirty="0" err="1"/>
              <a:t>průběhu</a:t>
            </a:r>
            <a:r>
              <a:rPr lang="en-US" b="1" dirty="0"/>
              <a:t> </a:t>
            </a:r>
            <a:r>
              <a:rPr lang="en-US" b="1" dirty="0" err="1"/>
              <a:t>života</a:t>
            </a:r>
            <a:endParaRPr lang="en-US" b="1" dirty="0">
              <a:cs typeface="Arial"/>
            </a:endParaRPr>
          </a:p>
          <a:p>
            <a:r>
              <a:rPr lang="en-US" dirty="0">
                <a:ea typeface="+mn-lt"/>
                <a:cs typeface="+mn-lt"/>
              </a:rPr>
              <a:t>→ </a:t>
            </a:r>
            <a:r>
              <a:rPr lang="en-US" dirty="0" err="1">
                <a:ea typeface="+mn-lt"/>
                <a:cs typeface="+mn-lt"/>
              </a:rPr>
              <a:t>psychologické</a:t>
            </a:r>
            <a:r>
              <a:rPr lang="en-US" dirty="0">
                <a:ea typeface="+mn-lt"/>
                <a:cs typeface="+mn-lt"/>
              </a:rPr>
              <a:t> </a:t>
            </a:r>
            <a:r>
              <a:rPr lang="en-US" dirty="0" err="1">
                <a:ea typeface="+mn-lt"/>
                <a:cs typeface="+mn-lt"/>
              </a:rPr>
              <a:t>procesy</a:t>
            </a:r>
            <a:r>
              <a:rPr lang="en-US" dirty="0">
                <a:ea typeface="+mn-lt"/>
                <a:cs typeface="+mn-lt"/>
              </a:rPr>
              <a:t> </a:t>
            </a:r>
            <a:r>
              <a:rPr lang="en-US" dirty="0" err="1">
                <a:ea typeface="+mn-lt"/>
                <a:cs typeface="+mn-lt"/>
              </a:rPr>
              <a:t>učení</a:t>
            </a:r>
            <a:r>
              <a:rPr lang="en-US" dirty="0">
                <a:ea typeface="+mn-lt"/>
                <a:cs typeface="+mn-lt"/>
              </a:rPr>
              <a:t>, </a:t>
            </a:r>
            <a:r>
              <a:rPr lang="en-US" dirty="0" err="1">
                <a:ea typeface="+mn-lt"/>
                <a:cs typeface="+mn-lt"/>
              </a:rPr>
              <a:t>rozvoje</a:t>
            </a:r>
            <a:r>
              <a:rPr lang="en-US" dirty="0">
                <a:ea typeface="+mn-lt"/>
                <a:cs typeface="+mn-lt"/>
              </a:rPr>
              <a:t> a </a:t>
            </a:r>
            <a:r>
              <a:rPr lang="en-US" dirty="0" err="1">
                <a:ea typeface="+mn-lt"/>
                <a:cs typeface="+mn-lt"/>
              </a:rPr>
              <a:t>vzdělávání</a:t>
            </a:r>
            <a:r>
              <a:rPr lang="en-US" dirty="0">
                <a:ea typeface="+mn-lt"/>
                <a:cs typeface="+mn-lt"/>
              </a:rPr>
              <a:t> u </a:t>
            </a:r>
            <a:r>
              <a:rPr lang="en-US" dirty="0" err="1">
                <a:ea typeface="+mn-lt"/>
                <a:cs typeface="+mn-lt"/>
              </a:rPr>
              <a:t>dětí</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dospělých</a:t>
            </a:r>
            <a:endParaRPr lang="en-US" dirty="0">
              <a:ea typeface="+mn-lt"/>
              <a:cs typeface="+mn-lt"/>
            </a:endParaRPr>
          </a:p>
          <a:p>
            <a:endParaRPr lang="en-US" dirty="0">
              <a:cs typeface="Arial"/>
            </a:endParaRPr>
          </a:p>
        </p:txBody>
      </p:sp>
      <p:sp>
        <p:nvSpPr>
          <p:cNvPr id="22" name="TextBox 21">
            <a:extLst>
              <a:ext uri="{FF2B5EF4-FFF2-40B4-BE49-F238E27FC236}">
                <a16:creationId xmlns:a16="http://schemas.microsoft.com/office/drawing/2014/main" xmlns="" id="{D0D580BB-C89B-9E79-34AD-BB561D119F19}"/>
              </a:ext>
            </a:extLst>
          </p:cNvPr>
          <p:cNvSpPr txBox="1"/>
          <p:nvPr/>
        </p:nvSpPr>
        <p:spPr>
          <a:xfrm>
            <a:off x="6652565" y="790652"/>
            <a:ext cx="5457056"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6. </a:t>
            </a:r>
            <a:r>
              <a:rPr lang="en-US" b="1" err="1"/>
              <a:t>Sociálně-emoční</a:t>
            </a:r>
            <a:r>
              <a:rPr lang="en-US" b="1"/>
              <a:t> </a:t>
            </a:r>
            <a:r>
              <a:rPr lang="en-US" b="1" err="1"/>
              <a:t>fungování</a:t>
            </a:r>
            <a:r>
              <a:rPr lang="en-US" b="1"/>
              <a:t> a </a:t>
            </a:r>
            <a:r>
              <a:rPr lang="en-US" b="1" err="1"/>
              <a:t>duševní</a:t>
            </a:r>
            <a:r>
              <a:rPr lang="en-US" b="1"/>
              <a:t> </a:t>
            </a:r>
            <a:r>
              <a:rPr lang="en-US" b="1" err="1"/>
              <a:t>zdraví</a:t>
            </a:r>
            <a:endParaRPr lang="en-US" b="1" err="1">
              <a:cs typeface="Arial"/>
            </a:endParaRPr>
          </a:p>
          <a:p>
            <a:r>
              <a:rPr lang="en-US"/>
              <a:t>→ </a:t>
            </a:r>
            <a:r>
              <a:rPr lang="en-US" err="1"/>
              <a:t>podpora</a:t>
            </a:r>
            <a:r>
              <a:rPr lang="en-US"/>
              <a:t> </a:t>
            </a:r>
            <a:r>
              <a:rPr lang="en-US" err="1"/>
              <a:t>wellbeingu</a:t>
            </a:r>
            <a:r>
              <a:rPr lang="en-US"/>
              <a:t>, socio-</a:t>
            </a:r>
            <a:r>
              <a:rPr lang="en-US" err="1"/>
              <a:t>emočních</a:t>
            </a:r>
            <a:r>
              <a:rPr lang="en-US"/>
              <a:t> </a:t>
            </a:r>
            <a:r>
              <a:rPr lang="en-US" err="1"/>
              <a:t>kompetencí</a:t>
            </a:r>
            <a:r>
              <a:rPr lang="en-US"/>
              <a:t> a </a:t>
            </a:r>
            <a:r>
              <a:rPr lang="en-US" err="1"/>
              <a:t>duševního</a:t>
            </a:r>
            <a:r>
              <a:rPr lang="en-US"/>
              <a:t> </a:t>
            </a:r>
            <a:r>
              <a:rPr lang="en-US" err="1"/>
              <a:t>zdraví</a:t>
            </a:r>
            <a:r>
              <a:rPr lang="en-US"/>
              <a:t> </a:t>
            </a:r>
            <a:r>
              <a:rPr lang="en-US" err="1"/>
              <a:t>ve</a:t>
            </a:r>
            <a:r>
              <a:rPr lang="en-US"/>
              <a:t> </a:t>
            </a:r>
            <a:r>
              <a:rPr lang="en-US" err="1"/>
              <a:t>vzdělávacím</a:t>
            </a:r>
            <a:r>
              <a:rPr lang="en-US"/>
              <a:t> </a:t>
            </a:r>
            <a:r>
              <a:rPr lang="en-US" err="1"/>
              <a:t>prostředí</a:t>
            </a:r>
            <a:endParaRPr lang="en-US" err="1">
              <a:cs typeface="Arial"/>
            </a:endParaRPr>
          </a:p>
          <a:p>
            <a:endParaRPr lang="en-US" b="1"/>
          </a:p>
          <a:p>
            <a:r>
              <a:rPr lang="en-US"/>
              <a:t>7. </a:t>
            </a:r>
            <a:r>
              <a:rPr lang="en-US" b="1"/>
              <a:t>Rodina, </a:t>
            </a:r>
            <a:r>
              <a:rPr lang="en-US" b="1" err="1"/>
              <a:t>rodiče</a:t>
            </a:r>
            <a:r>
              <a:rPr lang="en-US" b="1"/>
              <a:t> a </a:t>
            </a:r>
            <a:r>
              <a:rPr lang="en-US" b="1" err="1"/>
              <a:t>rodinný</a:t>
            </a:r>
            <a:r>
              <a:rPr lang="en-US" b="1"/>
              <a:t> </a:t>
            </a:r>
            <a:r>
              <a:rPr lang="en-US" b="1" err="1"/>
              <a:t>systém</a:t>
            </a:r>
            <a:r>
              <a:rPr lang="en-US" b="1">
                <a:cs typeface="Arial"/>
              </a:rPr>
              <a:t/>
            </a:r>
            <a:br>
              <a:rPr lang="en-US" b="1">
                <a:cs typeface="Arial"/>
              </a:rPr>
            </a:br>
            <a:r>
              <a:rPr lang="en-US" b="1"/>
              <a:t>→ </a:t>
            </a:r>
            <a:r>
              <a:rPr lang="en-US" err="1"/>
              <a:t>spolupráce</a:t>
            </a:r>
            <a:r>
              <a:rPr lang="en-US"/>
              <a:t> s </a:t>
            </a:r>
            <a:r>
              <a:rPr lang="en-US" err="1"/>
              <a:t>rodinou</a:t>
            </a:r>
            <a:r>
              <a:rPr lang="en-US"/>
              <a:t> a </a:t>
            </a:r>
            <a:r>
              <a:rPr lang="en-US" err="1"/>
              <a:t>systémový</a:t>
            </a:r>
            <a:r>
              <a:rPr lang="en-US"/>
              <a:t> </a:t>
            </a:r>
            <a:r>
              <a:rPr lang="en-US" err="1"/>
              <a:t>pohled</a:t>
            </a:r>
            <a:r>
              <a:rPr lang="en-US"/>
              <a:t> </a:t>
            </a:r>
            <a:r>
              <a:rPr lang="en-US" err="1"/>
              <a:t>na</a:t>
            </a:r>
            <a:r>
              <a:rPr lang="en-US"/>
              <a:t> </a:t>
            </a:r>
            <a:r>
              <a:rPr lang="en-US" err="1"/>
              <a:t>obtíže</a:t>
            </a:r>
            <a:r>
              <a:rPr lang="en-US"/>
              <a:t> </a:t>
            </a:r>
            <a:r>
              <a:rPr lang="en-US" err="1"/>
              <a:t>dítěte</a:t>
            </a:r>
            <a:endParaRPr lang="en-US">
              <a:cs typeface="Arial"/>
            </a:endParaRPr>
          </a:p>
          <a:p>
            <a:endParaRPr lang="en-US" b="1">
              <a:cs typeface="Arial"/>
            </a:endParaRPr>
          </a:p>
          <a:p>
            <a:r>
              <a:rPr lang="en-US"/>
              <a:t>8.</a:t>
            </a:r>
            <a:r>
              <a:rPr lang="en-US" b="1"/>
              <a:t> </a:t>
            </a:r>
            <a:r>
              <a:rPr lang="en-US" b="1" err="1"/>
              <a:t>Metodologie</a:t>
            </a:r>
            <a:r>
              <a:rPr lang="en-US" b="1"/>
              <a:t>, </a:t>
            </a:r>
            <a:r>
              <a:rPr lang="en-US" b="1" err="1"/>
              <a:t>výzkum</a:t>
            </a:r>
            <a:r>
              <a:rPr lang="en-US" b="1"/>
              <a:t> a </a:t>
            </a:r>
            <a:r>
              <a:rPr lang="en-US" b="1" err="1"/>
              <a:t>etika</a:t>
            </a:r>
            <a:r>
              <a:rPr lang="en-US"/>
              <a:t/>
            </a:r>
            <a:br>
              <a:rPr lang="en-US"/>
            </a:br>
            <a:r>
              <a:rPr lang="en-US"/>
              <a:t>→ </a:t>
            </a:r>
            <a:r>
              <a:rPr lang="en-US" err="1"/>
              <a:t>odborná</a:t>
            </a:r>
            <a:r>
              <a:rPr lang="en-US"/>
              <a:t>, </a:t>
            </a:r>
            <a:r>
              <a:rPr lang="en-US" err="1"/>
              <a:t>etická</a:t>
            </a:r>
            <a:r>
              <a:rPr lang="en-US"/>
              <a:t> a evidence-based </a:t>
            </a:r>
            <a:r>
              <a:rPr lang="en-US" err="1"/>
              <a:t>psychologická</a:t>
            </a:r>
            <a:r>
              <a:rPr lang="en-US"/>
              <a:t> </a:t>
            </a:r>
            <a:r>
              <a:rPr lang="en-US" err="1"/>
              <a:t>praxe</a:t>
            </a:r>
            <a:endParaRPr lang="en-US">
              <a:cs typeface="Arial"/>
            </a:endParaRPr>
          </a:p>
          <a:p>
            <a:endParaRPr lang="en-US"/>
          </a:p>
          <a:p>
            <a:r>
              <a:rPr lang="en-US"/>
              <a:t>9.</a:t>
            </a:r>
            <a:r>
              <a:rPr lang="en-US" b="1"/>
              <a:t> </a:t>
            </a:r>
            <a:r>
              <a:rPr lang="en-US" b="1" err="1"/>
              <a:t>Odborná</a:t>
            </a:r>
            <a:r>
              <a:rPr lang="en-US" b="1"/>
              <a:t> </a:t>
            </a:r>
            <a:r>
              <a:rPr lang="en-US" b="1" err="1"/>
              <a:t>praxe</a:t>
            </a:r>
            <a:r>
              <a:rPr lang="en-US" b="1"/>
              <a:t> a </a:t>
            </a:r>
            <a:r>
              <a:rPr lang="en-US" b="1" err="1"/>
              <a:t>stáže</a:t>
            </a:r>
            <a:r>
              <a:rPr lang="en-US"/>
              <a:t/>
            </a:r>
            <a:br>
              <a:rPr lang="en-US"/>
            </a:br>
            <a:r>
              <a:rPr lang="en-US"/>
              <a:t>→ </a:t>
            </a:r>
            <a:r>
              <a:rPr lang="en-US" err="1"/>
              <a:t>rozvoj</a:t>
            </a:r>
            <a:r>
              <a:rPr lang="en-US"/>
              <a:t> </a:t>
            </a:r>
            <a:r>
              <a:rPr lang="en-US" err="1"/>
              <a:t>profesních</a:t>
            </a:r>
            <a:r>
              <a:rPr lang="en-US"/>
              <a:t> </a:t>
            </a:r>
            <a:r>
              <a:rPr lang="en-US" err="1"/>
              <a:t>kompetencí</a:t>
            </a:r>
            <a:r>
              <a:rPr lang="en-US"/>
              <a:t> v </a:t>
            </a:r>
            <a:r>
              <a:rPr lang="en-US" err="1"/>
              <a:t>reálném</a:t>
            </a:r>
            <a:r>
              <a:rPr lang="en-US"/>
              <a:t> </a:t>
            </a:r>
            <a:r>
              <a:rPr lang="en-US" err="1"/>
              <a:t>prostředí</a:t>
            </a:r>
            <a:r>
              <a:rPr lang="en-US"/>
              <a:t>, </a:t>
            </a:r>
            <a:r>
              <a:rPr lang="en-US" err="1"/>
              <a:t>reflexe</a:t>
            </a:r>
            <a:endParaRPr lang="en-US" err="1">
              <a:cs typeface="Arial"/>
            </a:endParaRPr>
          </a:p>
          <a:p>
            <a:endParaRPr lang="en-US"/>
          </a:p>
          <a:p>
            <a:r>
              <a:rPr lang="en-US"/>
              <a:t>10.</a:t>
            </a:r>
            <a:r>
              <a:rPr lang="en-US" b="1"/>
              <a:t> </a:t>
            </a:r>
            <a:r>
              <a:rPr lang="en-US" b="1" err="1"/>
              <a:t>Diplomová</a:t>
            </a:r>
            <a:r>
              <a:rPr lang="en-US" b="1"/>
              <a:t> </a:t>
            </a:r>
            <a:r>
              <a:rPr lang="en-US" b="1" err="1"/>
              <a:t>práce</a:t>
            </a:r>
            <a:r>
              <a:rPr lang="en-US"/>
              <a:t/>
            </a:r>
            <a:br>
              <a:rPr lang="en-US"/>
            </a:br>
            <a:r>
              <a:rPr lang="en-US"/>
              <a:t>→ </a:t>
            </a:r>
            <a:r>
              <a:rPr lang="en-US" err="1"/>
              <a:t>integrace</a:t>
            </a:r>
            <a:r>
              <a:rPr lang="en-US"/>
              <a:t> </a:t>
            </a:r>
            <a:r>
              <a:rPr lang="en-US" err="1"/>
              <a:t>teorie</a:t>
            </a:r>
            <a:r>
              <a:rPr lang="en-US"/>
              <a:t>, </a:t>
            </a:r>
            <a:r>
              <a:rPr lang="en-US" err="1"/>
              <a:t>výzkumu</a:t>
            </a:r>
            <a:r>
              <a:rPr lang="en-US"/>
              <a:t> a </a:t>
            </a:r>
            <a:r>
              <a:rPr lang="en-US" err="1"/>
              <a:t>praxe</a:t>
            </a:r>
            <a:endParaRPr lang="en-US" err="1">
              <a:cs typeface="Arial"/>
            </a:endParaRPr>
          </a:p>
          <a:p>
            <a:pPr algn="ctr"/>
            <a:endParaRPr lang="en-US"/>
          </a:p>
        </p:txBody>
      </p:sp>
    </p:spTree>
    <p:extLst>
      <p:ext uri="{BB962C8B-B14F-4D97-AF65-F5344CB8AC3E}">
        <p14:creationId xmlns:p14="http://schemas.microsoft.com/office/powerpoint/2010/main" val="3810680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81BA87CE-5B88-70F9-2B01-28B2F393CFB2}"/>
              </a:ext>
            </a:extLst>
          </p:cNvPr>
          <p:cNvSpPr>
            <a:spLocks noGrp="1"/>
          </p:cNvSpPr>
          <p:nvPr>
            <p:ph type="title"/>
          </p:nvPr>
        </p:nvSpPr>
        <p:spPr/>
        <p:txBody>
          <a:bodyPr/>
          <a:lstStyle/>
          <a:p>
            <a:r>
              <a:rPr lang="cs-CZ" dirty="0"/>
              <a:t>Naděje je, ale</a:t>
            </a:r>
          </a:p>
        </p:txBody>
      </p:sp>
      <p:sp>
        <p:nvSpPr>
          <p:cNvPr id="3" name="Zástupný obsah 2">
            <a:extLst>
              <a:ext uri="{FF2B5EF4-FFF2-40B4-BE49-F238E27FC236}">
                <a16:creationId xmlns:a16="http://schemas.microsoft.com/office/drawing/2014/main" xmlns="" id="{D68EF7A8-D100-BE2A-168E-3BE4272D8825}"/>
              </a:ext>
            </a:extLst>
          </p:cNvPr>
          <p:cNvSpPr>
            <a:spLocks noGrp="1"/>
          </p:cNvSpPr>
          <p:nvPr>
            <p:ph idx="1"/>
          </p:nvPr>
        </p:nvSpPr>
        <p:spPr/>
        <p:txBody>
          <a:bodyPr>
            <a:normAutofit fontScale="85000" lnSpcReduction="10000"/>
          </a:bodyPr>
          <a:lstStyle/>
          <a:p>
            <a:r>
              <a:rPr lang="cs-CZ" dirty="0"/>
              <a:t>Krizová situace neumožňuje problém zamést pod koberec. Je víc aktérů, které to pálí (ve srovnání s r. 2000-2010)</a:t>
            </a:r>
          </a:p>
          <a:p>
            <a:r>
              <a:rPr lang="cs-CZ" dirty="0"/>
              <a:t>Téma ŠP a ŠSPPG se přesunulo z „přítmí“ na scénu a už se nejen mluví, ale objevují se první konkrétní (byť někdy kritizovatelné) kroky. </a:t>
            </a:r>
            <a:r>
              <a:rPr lang="cs-CZ" dirty="0">
                <a:solidFill>
                  <a:srgbClr val="FF0000"/>
                </a:solidFill>
              </a:rPr>
              <a:t>Avšak:</a:t>
            </a:r>
          </a:p>
          <a:p>
            <a:r>
              <a:rPr lang="cs-CZ" dirty="0"/>
              <a:t>Je třeba prosadit institucionalizaci pozic i na SŠ, kde jich působí paradoxně více (+ víc problémů s krizemi, duševním zdravím, závažností výsledků učení pro další dráhu)</a:t>
            </a:r>
          </a:p>
          <a:p>
            <a:r>
              <a:rPr lang="cs-CZ" dirty="0"/>
              <a:t>PPP stejně tak školní psychologové a školní speciální pedagogové mají vedle přímé práce </a:t>
            </a:r>
            <a:r>
              <a:rPr lang="cs-CZ" b="1" dirty="0">
                <a:solidFill>
                  <a:srgbClr val="FF0000"/>
                </a:solidFill>
              </a:rPr>
              <a:t>také</a:t>
            </a:r>
            <a:r>
              <a:rPr lang="cs-CZ" dirty="0">
                <a:solidFill>
                  <a:srgbClr val="FF0000"/>
                </a:solidFill>
              </a:rPr>
              <a:t> </a:t>
            </a:r>
            <a:r>
              <a:rPr lang="cs-CZ" b="1" dirty="0">
                <a:solidFill>
                  <a:srgbClr val="FF0000"/>
                </a:solidFill>
              </a:rPr>
              <a:t>práci nepřímou</a:t>
            </a:r>
            <a:r>
              <a:rPr lang="cs-CZ" dirty="0"/>
              <a:t>, v jakém poměru bude tato práce pro pracovníky, kteří budou trávit velkou část své pracovní doby přejezdy mezi školami a PPP?  Zajištění nepřímé práce bude hradit zřizovatel? !! </a:t>
            </a:r>
          </a:p>
          <a:p>
            <a:r>
              <a:rPr lang="cs-CZ" dirty="0"/>
              <a:t>Rýsující se podpora pregraduální přípravy by se měla promítnout i do podpory v adaptačním období (jako u učitelů – uvádějící učitel) a v dalším profesním vzdělávání</a:t>
            </a:r>
          </a:p>
          <a:p>
            <a:r>
              <a:rPr lang="cs-CZ" dirty="0"/>
              <a:t>To vyžaduje posílit i metodickou a vzdělávací podporu, ale také kontrolu (ČŠI) – nelze se tvářit, že v poradenské praxi je vše </a:t>
            </a:r>
            <a:r>
              <a:rPr lang="cs-CZ" dirty="0" err="1"/>
              <a:t>o.k.</a:t>
            </a:r>
            <a:r>
              <a:rPr lang="cs-CZ" dirty="0"/>
              <a:t> (nežádoucí efekty).</a:t>
            </a:r>
          </a:p>
        </p:txBody>
      </p:sp>
    </p:spTree>
    <p:extLst>
      <p:ext uri="{BB962C8B-B14F-4D97-AF65-F5344CB8AC3E}">
        <p14:creationId xmlns:p14="http://schemas.microsoft.com/office/powerpoint/2010/main" val="3830082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F144FD6B-4EC9-B5AE-A82F-8143749DEFB9}"/>
              </a:ext>
            </a:extLst>
          </p:cNvPr>
          <p:cNvSpPr>
            <a:spLocks noGrp="1"/>
          </p:cNvSpPr>
          <p:nvPr>
            <p:ph type="title"/>
          </p:nvPr>
        </p:nvSpPr>
        <p:spPr/>
        <p:txBody>
          <a:bodyPr/>
          <a:lstStyle/>
          <a:p>
            <a:r>
              <a:rPr lang="cs-CZ" dirty="0"/>
              <a:t>Závěr</a:t>
            </a:r>
          </a:p>
        </p:txBody>
      </p:sp>
      <p:sp>
        <p:nvSpPr>
          <p:cNvPr id="3" name="Zástupný obsah 2">
            <a:extLst>
              <a:ext uri="{FF2B5EF4-FFF2-40B4-BE49-F238E27FC236}">
                <a16:creationId xmlns:a16="http://schemas.microsoft.com/office/drawing/2014/main" xmlns="" id="{E756E017-A8AC-7181-7A17-090CBCE98833}"/>
              </a:ext>
            </a:extLst>
          </p:cNvPr>
          <p:cNvSpPr>
            <a:spLocks noGrp="1"/>
          </p:cNvSpPr>
          <p:nvPr>
            <p:ph idx="1"/>
          </p:nvPr>
        </p:nvSpPr>
        <p:spPr/>
        <p:txBody>
          <a:bodyPr>
            <a:normAutofit fontScale="92500" lnSpcReduction="20000"/>
          </a:bodyPr>
          <a:lstStyle/>
          <a:p>
            <a:r>
              <a:rPr lang="cs-CZ" dirty="0"/>
              <a:t>Reagovat na změny v pojetí psychologické práce: psychologie nestačí (znalost pedagogiky, didaktiky, výcviky)</a:t>
            </a:r>
          </a:p>
          <a:p>
            <a:r>
              <a:rPr lang="cs-CZ" dirty="0"/>
              <a:t>Opatrně zvládnout období bez plně kvalifikovaných ŠP (nově přijímaní studenti budou v praxi zhruba za 5 - 6 let) – hrozí </a:t>
            </a:r>
            <a:r>
              <a:rPr lang="cs-CZ" dirty="0" err="1"/>
              <a:t>deprofesionalizace</a:t>
            </a:r>
            <a:r>
              <a:rPr lang="cs-CZ" dirty="0"/>
              <a:t> této psychologické specializace</a:t>
            </a:r>
          </a:p>
          <a:p>
            <a:r>
              <a:rPr lang="cs-CZ" dirty="0"/>
              <a:t>Přechodná řešení – označení „školní psycholog“ užívat jen tam, kde splňuje kritéria </a:t>
            </a:r>
            <a:r>
              <a:rPr lang="cs-CZ" dirty="0" err="1"/>
              <a:t>Europsy</a:t>
            </a:r>
            <a:r>
              <a:rPr lang="cs-CZ" dirty="0"/>
              <a:t>; spíše: terénní psychologický konzultant, studentský psychologický asistent (v 2. fázi praxí) apod.</a:t>
            </a:r>
          </a:p>
          <a:p>
            <a:r>
              <a:rPr lang="cs-CZ" dirty="0"/>
              <a:t>Řešit nejen vyškolení a nástup nových, ale také jejich udržení – jde o mezirezortní, komplexní problém – školství samo nemůže zvládnout</a:t>
            </a:r>
          </a:p>
          <a:p>
            <a:r>
              <a:rPr lang="cs-CZ" dirty="0"/>
              <a:t>A to vše v nejistotě, jestli se na vše v rozpočtu najdou potřebné peníze </a:t>
            </a:r>
          </a:p>
          <a:p>
            <a:r>
              <a:rPr lang="cs-CZ" dirty="0">
                <a:solidFill>
                  <a:srgbClr val="FF0000"/>
                </a:solidFill>
              </a:rPr>
              <a:t>Především ale uvažovat systémově: posílit efektivitu ŠP služby znamená současně, možná nejprve vyřešit funkčnost ŠPZ, propojení se sociálními a zdravotnickými službami; aby fungovalo lokálně, musí být i silné, profesionální centrum (určitá analogie s IPVZ ve zdravotnictví)</a:t>
            </a:r>
          </a:p>
          <a:p>
            <a:endParaRPr lang="cs-CZ" dirty="0"/>
          </a:p>
        </p:txBody>
      </p:sp>
    </p:spTree>
    <p:extLst>
      <p:ext uri="{BB962C8B-B14F-4D97-AF65-F5344CB8AC3E}">
        <p14:creationId xmlns:p14="http://schemas.microsoft.com/office/powerpoint/2010/main" val="119822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sz="quarter" idx="1"/>
            <p:extLst>
              <p:ext uri="{D42A27DB-BD31-4B8C-83A1-F6EECF244321}">
                <p14:modId xmlns:p14="http://schemas.microsoft.com/office/powerpoint/2010/main" val="4284746945"/>
              </p:ext>
            </p:extLst>
          </p:nvPr>
        </p:nvGraphicFramePr>
        <p:xfrm>
          <a:off x="2667000" y="2263932"/>
          <a:ext cx="6096000" cy="3403410"/>
        </p:xfrm>
        <a:graphic>
          <a:graphicData uri="http://schemas.openxmlformats.org/drawingml/2006/table">
            <a:tbl>
              <a:tblPr/>
              <a:tblGrid>
                <a:gridCol w="3048000">
                  <a:extLst>
                    <a:ext uri="{9D8B030D-6E8A-4147-A177-3AD203B41FA5}">
                      <a16:colId xmlns:a16="http://schemas.microsoft.com/office/drawing/2014/main" xmlns="" val="20000"/>
                    </a:ext>
                  </a:extLst>
                </a:gridCol>
                <a:gridCol w="3048000">
                  <a:extLst>
                    <a:ext uri="{9D8B030D-6E8A-4147-A177-3AD203B41FA5}">
                      <a16:colId xmlns:a16="http://schemas.microsoft.com/office/drawing/2014/main" xmlns="" val="20001"/>
                    </a:ext>
                  </a:extLst>
                </a:gridCol>
              </a:tblGrid>
              <a:tr h="0">
                <a:tc>
                  <a:txBody>
                    <a:bodyPr/>
                    <a:lstStyle/>
                    <a:p>
                      <a:pPr algn="ctr">
                        <a:lnSpc>
                          <a:spcPct val="114000"/>
                        </a:lnSpc>
                      </a:pPr>
                      <a:r>
                        <a:rPr lang="cs-CZ" b="1" dirty="0">
                          <a:solidFill>
                            <a:srgbClr val="FFFFFF"/>
                          </a:solidFill>
                          <a:latin typeface="Candara" panose="020E0502030303020204"/>
                          <a:ea typeface="Times New Roman" panose="02020603050405020304"/>
                        </a:rPr>
                        <a:t>Počet žáků v běžné základní škole</a:t>
                      </a:r>
                      <a:endParaRPr lang="cs-CZ" dirty="0">
                        <a:latin typeface="Calibri" panose="020F0502020204030204"/>
                      </a:endParaRPr>
                    </a:p>
                  </a:txBody>
                  <a:tcPr anchor="ctr">
                    <a:lnL>
                      <a:noFill/>
                    </a:lnL>
                    <a:lnR>
                      <a:noFill/>
                    </a:lnR>
                    <a:lnT>
                      <a:noFill/>
                    </a:lnT>
                    <a:lnB>
                      <a:noFill/>
                    </a:lnB>
                    <a:solidFill>
                      <a:srgbClr val="A05D5D"/>
                    </a:solidFill>
                  </a:tcPr>
                </a:tc>
                <a:tc>
                  <a:txBody>
                    <a:bodyPr/>
                    <a:lstStyle/>
                    <a:p>
                      <a:pPr algn="ctr">
                        <a:lnSpc>
                          <a:spcPct val="114000"/>
                        </a:lnSpc>
                      </a:pPr>
                      <a:r>
                        <a:rPr lang="cs-CZ" b="1" dirty="0">
                          <a:solidFill>
                            <a:srgbClr val="FFFFFF"/>
                          </a:solidFill>
                          <a:latin typeface="Candara" panose="020E0502030303020204"/>
                          <a:ea typeface="Times New Roman" panose="02020603050405020304"/>
                        </a:rPr>
                        <a:t>Poskytnutá výše úvazku ŠP</a:t>
                      </a:r>
                      <a:endParaRPr lang="cs-CZ" dirty="0">
                        <a:latin typeface="Calibri" panose="020F0502020204030204"/>
                      </a:endParaRPr>
                    </a:p>
                  </a:txBody>
                  <a:tcPr anchor="ctr">
                    <a:lnL>
                      <a:noFill/>
                    </a:lnL>
                    <a:lnR>
                      <a:noFill/>
                    </a:lnR>
                    <a:lnT>
                      <a:noFill/>
                    </a:lnT>
                    <a:lnB>
                      <a:noFill/>
                    </a:lnB>
                    <a:solidFill>
                      <a:srgbClr val="A05D5D"/>
                    </a:solidFill>
                  </a:tcPr>
                </a:tc>
                <a:extLst>
                  <a:ext uri="{0D108BD9-81ED-4DB2-BD59-A6C34878D82A}">
                    <a16:rowId xmlns:a16="http://schemas.microsoft.com/office/drawing/2014/main" xmlns="" val="10000"/>
                  </a:ext>
                </a:extLst>
              </a:tr>
              <a:tr h="0">
                <a:tc>
                  <a:txBody>
                    <a:bodyPr/>
                    <a:lstStyle/>
                    <a:p>
                      <a:pPr algn="ctr">
                        <a:lnSpc>
                          <a:spcPct val="114000"/>
                        </a:lnSpc>
                      </a:pPr>
                      <a:r>
                        <a:rPr lang="cs-CZ">
                          <a:latin typeface="Candara" panose="020E0502030303020204"/>
                          <a:ea typeface="Times New Roman" panose="02020603050405020304"/>
                        </a:rPr>
                        <a:t>20 – 99</a:t>
                      </a:r>
                      <a:endParaRPr lang="cs-CZ">
                        <a:latin typeface="Calibri" panose="020F0502020204030204"/>
                      </a:endParaRPr>
                    </a:p>
                  </a:txBody>
                  <a:tcPr anchor="ctr">
                    <a:lnL>
                      <a:noFill/>
                    </a:lnL>
                    <a:lnR>
                      <a:noFill/>
                    </a:lnR>
                    <a:lnT>
                      <a:noFill/>
                    </a:lnT>
                    <a:lnB>
                      <a:noFill/>
                    </a:lnB>
                    <a:solidFill>
                      <a:srgbClr val="FFF5F5"/>
                    </a:solidFill>
                  </a:tcPr>
                </a:tc>
                <a:tc>
                  <a:txBody>
                    <a:bodyPr/>
                    <a:lstStyle/>
                    <a:p>
                      <a:pPr algn="ctr">
                        <a:lnSpc>
                          <a:spcPct val="114000"/>
                        </a:lnSpc>
                      </a:pPr>
                      <a:r>
                        <a:rPr lang="cs-CZ">
                          <a:latin typeface="Candara" panose="020E0502030303020204"/>
                          <a:ea typeface="Times New Roman" panose="02020603050405020304"/>
                        </a:rPr>
                        <a:t>0,2</a:t>
                      </a:r>
                      <a:endParaRPr lang="cs-CZ">
                        <a:latin typeface="Calibri" panose="020F0502020204030204"/>
                      </a:endParaRPr>
                    </a:p>
                  </a:txBody>
                  <a:tcPr anchor="ctr">
                    <a:lnL>
                      <a:noFill/>
                    </a:lnL>
                    <a:lnR>
                      <a:noFill/>
                    </a:lnR>
                    <a:lnT>
                      <a:noFill/>
                    </a:lnT>
                    <a:lnB>
                      <a:noFill/>
                    </a:lnB>
                    <a:solidFill>
                      <a:srgbClr val="FFF5F5"/>
                    </a:solidFill>
                  </a:tcPr>
                </a:tc>
                <a:extLst>
                  <a:ext uri="{0D108BD9-81ED-4DB2-BD59-A6C34878D82A}">
                    <a16:rowId xmlns:a16="http://schemas.microsoft.com/office/drawing/2014/main" xmlns="" val="10001"/>
                  </a:ext>
                </a:extLst>
              </a:tr>
              <a:tr h="0">
                <a:tc>
                  <a:txBody>
                    <a:bodyPr/>
                    <a:lstStyle/>
                    <a:p>
                      <a:pPr algn="ctr">
                        <a:lnSpc>
                          <a:spcPct val="114000"/>
                        </a:lnSpc>
                      </a:pPr>
                      <a:r>
                        <a:rPr lang="cs-CZ">
                          <a:latin typeface="Candara" panose="020E0502030303020204"/>
                          <a:ea typeface="Times New Roman" panose="02020603050405020304"/>
                        </a:rPr>
                        <a:t>100 – 179</a:t>
                      </a:r>
                      <a:endParaRPr lang="cs-CZ">
                        <a:latin typeface="Calibri" panose="020F0502020204030204"/>
                      </a:endParaRPr>
                    </a:p>
                  </a:txBody>
                  <a:tcPr anchor="ctr">
                    <a:lnL>
                      <a:noFill/>
                    </a:lnL>
                    <a:lnR>
                      <a:noFill/>
                    </a:lnR>
                    <a:lnT>
                      <a:noFill/>
                    </a:lnT>
                    <a:lnB>
                      <a:noFill/>
                    </a:lnB>
                    <a:solidFill>
                      <a:srgbClr val="FCECEC"/>
                    </a:solidFill>
                  </a:tcPr>
                </a:tc>
                <a:tc>
                  <a:txBody>
                    <a:bodyPr/>
                    <a:lstStyle/>
                    <a:p>
                      <a:pPr algn="ctr">
                        <a:lnSpc>
                          <a:spcPct val="114000"/>
                        </a:lnSpc>
                      </a:pPr>
                      <a:r>
                        <a:rPr lang="cs-CZ">
                          <a:latin typeface="Candara" panose="020E0502030303020204"/>
                          <a:ea typeface="Times New Roman" panose="02020603050405020304"/>
                        </a:rPr>
                        <a:t>0,4</a:t>
                      </a:r>
                      <a:endParaRPr lang="cs-CZ">
                        <a:latin typeface="Calibri" panose="020F0502020204030204"/>
                      </a:endParaRPr>
                    </a:p>
                  </a:txBody>
                  <a:tcPr anchor="ctr">
                    <a:lnL>
                      <a:noFill/>
                    </a:lnL>
                    <a:lnR>
                      <a:noFill/>
                    </a:lnR>
                    <a:lnT>
                      <a:noFill/>
                    </a:lnT>
                    <a:lnB>
                      <a:noFill/>
                    </a:lnB>
                    <a:solidFill>
                      <a:srgbClr val="FCECEC"/>
                    </a:solidFill>
                  </a:tcPr>
                </a:tc>
                <a:extLst>
                  <a:ext uri="{0D108BD9-81ED-4DB2-BD59-A6C34878D82A}">
                    <a16:rowId xmlns:a16="http://schemas.microsoft.com/office/drawing/2014/main" xmlns="" val="10002"/>
                  </a:ext>
                </a:extLst>
              </a:tr>
              <a:tr h="0">
                <a:tc>
                  <a:txBody>
                    <a:bodyPr/>
                    <a:lstStyle/>
                    <a:p>
                      <a:pPr algn="ctr">
                        <a:lnSpc>
                          <a:spcPct val="114000"/>
                        </a:lnSpc>
                      </a:pPr>
                      <a:r>
                        <a:rPr lang="cs-CZ">
                          <a:latin typeface="Candara" panose="020E0502030303020204"/>
                          <a:ea typeface="Times New Roman" panose="02020603050405020304"/>
                        </a:rPr>
                        <a:t>180 – 299</a:t>
                      </a:r>
                      <a:endParaRPr lang="cs-CZ">
                        <a:latin typeface="Calibri" panose="020F0502020204030204"/>
                      </a:endParaRPr>
                    </a:p>
                  </a:txBody>
                  <a:tcPr anchor="ctr">
                    <a:lnL>
                      <a:noFill/>
                    </a:lnL>
                    <a:lnR>
                      <a:noFill/>
                    </a:lnR>
                    <a:lnT>
                      <a:noFill/>
                    </a:lnT>
                    <a:lnB>
                      <a:noFill/>
                    </a:lnB>
                    <a:solidFill>
                      <a:srgbClr val="FFF5F5"/>
                    </a:solidFill>
                  </a:tcPr>
                </a:tc>
                <a:tc>
                  <a:txBody>
                    <a:bodyPr/>
                    <a:lstStyle/>
                    <a:p>
                      <a:pPr algn="ctr">
                        <a:lnSpc>
                          <a:spcPct val="114000"/>
                        </a:lnSpc>
                      </a:pPr>
                      <a:r>
                        <a:rPr lang="cs-CZ" dirty="0">
                          <a:latin typeface="Candara" panose="020E0502030303020204"/>
                          <a:ea typeface="Times New Roman" panose="02020603050405020304"/>
                        </a:rPr>
                        <a:t>0,5</a:t>
                      </a:r>
                      <a:endParaRPr lang="cs-CZ" dirty="0">
                        <a:latin typeface="Calibri" panose="020F0502020204030204"/>
                      </a:endParaRPr>
                    </a:p>
                  </a:txBody>
                  <a:tcPr anchor="ctr">
                    <a:lnL>
                      <a:noFill/>
                    </a:lnL>
                    <a:lnR>
                      <a:noFill/>
                    </a:lnR>
                    <a:lnT>
                      <a:noFill/>
                    </a:lnT>
                    <a:lnB>
                      <a:noFill/>
                    </a:lnB>
                    <a:solidFill>
                      <a:srgbClr val="FFF5F5"/>
                    </a:solidFill>
                  </a:tcPr>
                </a:tc>
                <a:extLst>
                  <a:ext uri="{0D108BD9-81ED-4DB2-BD59-A6C34878D82A}">
                    <a16:rowId xmlns:a16="http://schemas.microsoft.com/office/drawing/2014/main" xmlns="" val="10003"/>
                  </a:ext>
                </a:extLst>
              </a:tr>
              <a:tr h="0">
                <a:tc>
                  <a:txBody>
                    <a:bodyPr/>
                    <a:lstStyle/>
                    <a:p>
                      <a:pPr algn="ctr">
                        <a:lnSpc>
                          <a:spcPct val="114000"/>
                        </a:lnSpc>
                      </a:pPr>
                      <a:r>
                        <a:rPr lang="cs-CZ">
                          <a:latin typeface="Candara" panose="020E0502030303020204"/>
                          <a:ea typeface="Times New Roman" panose="02020603050405020304"/>
                        </a:rPr>
                        <a:t>300 – 399</a:t>
                      </a:r>
                      <a:endParaRPr lang="cs-CZ">
                        <a:latin typeface="Calibri" panose="020F0502020204030204"/>
                      </a:endParaRPr>
                    </a:p>
                  </a:txBody>
                  <a:tcPr anchor="ctr">
                    <a:lnL>
                      <a:noFill/>
                    </a:lnL>
                    <a:lnR>
                      <a:noFill/>
                    </a:lnR>
                    <a:lnT>
                      <a:noFill/>
                    </a:lnT>
                    <a:lnB>
                      <a:noFill/>
                    </a:lnB>
                    <a:solidFill>
                      <a:srgbClr val="FCECEC"/>
                    </a:solidFill>
                  </a:tcPr>
                </a:tc>
                <a:tc>
                  <a:txBody>
                    <a:bodyPr/>
                    <a:lstStyle/>
                    <a:p>
                      <a:pPr algn="ctr">
                        <a:lnSpc>
                          <a:spcPct val="114000"/>
                        </a:lnSpc>
                      </a:pPr>
                      <a:r>
                        <a:rPr lang="cs-CZ">
                          <a:latin typeface="Candara" panose="020E0502030303020204"/>
                          <a:ea typeface="Times New Roman" panose="02020603050405020304"/>
                        </a:rPr>
                        <a:t>0,8</a:t>
                      </a:r>
                      <a:endParaRPr lang="cs-CZ">
                        <a:latin typeface="Calibri" panose="020F0502020204030204"/>
                      </a:endParaRPr>
                    </a:p>
                  </a:txBody>
                  <a:tcPr anchor="ctr">
                    <a:lnL>
                      <a:noFill/>
                    </a:lnL>
                    <a:lnR>
                      <a:noFill/>
                    </a:lnR>
                    <a:lnT>
                      <a:noFill/>
                    </a:lnT>
                    <a:lnB>
                      <a:noFill/>
                    </a:lnB>
                    <a:solidFill>
                      <a:srgbClr val="FCECEC"/>
                    </a:solidFill>
                  </a:tcPr>
                </a:tc>
                <a:extLst>
                  <a:ext uri="{0D108BD9-81ED-4DB2-BD59-A6C34878D82A}">
                    <a16:rowId xmlns:a16="http://schemas.microsoft.com/office/drawing/2014/main" xmlns="" val="10004"/>
                  </a:ext>
                </a:extLst>
              </a:tr>
              <a:tr h="0">
                <a:tc>
                  <a:txBody>
                    <a:bodyPr/>
                    <a:lstStyle/>
                    <a:p>
                      <a:pPr algn="ctr">
                        <a:lnSpc>
                          <a:spcPct val="114000"/>
                        </a:lnSpc>
                      </a:pPr>
                      <a:r>
                        <a:rPr lang="cs-CZ">
                          <a:latin typeface="Candara" panose="020E0502030303020204"/>
                          <a:ea typeface="Times New Roman" panose="02020603050405020304"/>
                        </a:rPr>
                        <a:t>400 – 749</a:t>
                      </a:r>
                      <a:endParaRPr lang="cs-CZ">
                        <a:latin typeface="Calibri" panose="020F0502020204030204"/>
                      </a:endParaRPr>
                    </a:p>
                  </a:txBody>
                  <a:tcPr anchor="ctr">
                    <a:lnL>
                      <a:noFill/>
                    </a:lnL>
                    <a:lnR>
                      <a:noFill/>
                    </a:lnR>
                    <a:lnT>
                      <a:noFill/>
                    </a:lnT>
                    <a:lnB>
                      <a:noFill/>
                    </a:lnB>
                    <a:solidFill>
                      <a:srgbClr val="FFF5F5"/>
                    </a:solidFill>
                  </a:tcPr>
                </a:tc>
                <a:tc>
                  <a:txBody>
                    <a:bodyPr/>
                    <a:lstStyle/>
                    <a:p>
                      <a:pPr algn="ctr">
                        <a:lnSpc>
                          <a:spcPct val="114000"/>
                        </a:lnSpc>
                      </a:pPr>
                      <a:r>
                        <a:rPr lang="cs-CZ">
                          <a:latin typeface="Candara" panose="020E0502030303020204"/>
                          <a:ea typeface="Times New Roman" panose="02020603050405020304"/>
                        </a:rPr>
                        <a:t>1,0</a:t>
                      </a:r>
                      <a:endParaRPr lang="cs-CZ">
                        <a:latin typeface="Calibri" panose="020F0502020204030204"/>
                      </a:endParaRPr>
                    </a:p>
                  </a:txBody>
                  <a:tcPr anchor="ctr">
                    <a:lnL>
                      <a:noFill/>
                    </a:lnL>
                    <a:lnR>
                      <a:noFill/>
                    </a:lnR>
                    <a:lnT>
                      <a:noFill/>
                    </a:lnT>
                    <a:lnB>
                      <a:noFill/>
                    </a:lnB>
                    <a:solidFill>
                      <a:srgbClr val="FFF5F5"/>
                    </a:solidFill>
                  </a:tcPr>
                </a:tc>
                <a:extLst>
                  <a:ext uri="{0D108BD9-81ED-4DB2-BD59-A6C34878D82A}">
                    <a16:rowId xmlns:a16="http://schemas.microsoft.com/office/drawing/2014/main" xmlns="" val="10005"/>
                  </a:ext>
                </a:extLst>
              </a:tr>
              <a:tr h="0">
                <a:tc>
                  <a:txBody>
                    <a:bodyPr/>
                    <a:lstStyle/>
                    <a:p>
                      <a:pPr algn="ctr">
                        <a:lnSpc>
                          <a:spcPct val="114000"/>
                        </a:lnSpc>
                      </a:pPr>
                      <a:r>
                        <a:rPr lang="cs-CZ">
                          <a:latin typeface="Candara" panose="020E0502030303020204"/>
                          <a:ea typeface="Times New Roman" panose="02020603050405020304"/>
                        </a:rPr>
                        <a:t>750 – 999</a:t>
                      </a:r>
                      <a:endParaRPr lang="cs-CZ">
                        <a:latin typeface="Calibri" panose="020F0502020204030204"/>
                      </a:endParaRPr>
                    </a:p>
                  </a:txBody>
                  <a:tcPr anchor="ctr">
                    <a:lnL>
                      <a:noFill/>
                    </a:lnL>
                    <a:lnR>
                      <a:noFill/>
                    </a:lnR>
                    <a:lnT>
                      <a:noFill/>
                    </a:lnT>
                    <a:lnB>
                      <a:noFill/>
                    </a:lnB>
                    <a:solidFill>
                      <a:srgbClr val="FCECEC"/>
                    </a:solidFill>
                  </a:tcPr>
                </a:tc>
                <a:tc>
                  <a:txBody>
                    <a:bodyPr/>
                    <a:lstStyle/>
                    <a:p>
                      <a:pPr algn="ctr">
                        <a:lnSpc>
                          <a:spcPct val="114000"/>
                        </a:lnSpc>
                      </a:pPr>
                      <a:r>
                        <a:rPr lang="cs-CZ">
                          <a:latin typeface="Candara" panose="020E0502030303020204"/>
                          <a:ea typeface="Times New Roman" panose="02020603050405020304"/>
                        </a:rPr>
                        <a:t>2,0</a:t>
                      </a:r>
                      <a:endParaRPr lang="cs-CZ">
                        <a:latin typeface="Calibri" panose="020F0502020204030204"/>
                      </a:endParaRPr>
                    </a:p>
                  </a:txBody>
                  <a:tcPr anchor="ctr">
                    <a:lnL>
                      <a:noFill/>
                    </a:lnL>
                    <a:lnR>
                      <a:noFill/>
                    </a:lnR>
                    <a:lnT>
                      <a:noFill/>
                    </a:lnT>
                    <a:lnB>
                      <a:noFill/>
                    </a:lnB>
                    <a:solidFill>
                      <a:srgbClr val="FCECEC"/>
                    </a:solidFill>
                  </a:tcPr>
                </a:tc>
                <a:extLst>
                  <a:ext uri="{0D108BD9-81ED-4DB2-BD59-A6C34878D82A}">
                    <a16:rowId xmlns:a16="http://schemas.microsoft.com/office/drawing/2014/main" xmlns="" val="10006"/>
                  </a:ext>
                </a:extLst>
              </a:tr>
              <a:tr h="0">
                <a:tc>
                  <a:txBody>
                    <a:bodyPr/>
                    <a:lstStyle/>
                    <a:p>
                      <a:pPr algn="ctr">
                        <a:lnSpc>
                          <a:spcPct val="114000"/>
                        </a:lnSpc>
                      </a:pPr>
                      <a:r>
                        <a:rPr lang="cs-CZ">
                          <a:latin typeface="Candara" panose="020E0502030303020204"/>
                          <a:ea typeface="Times New Roman" panose="02020603050405020304"/>
                        </a:rPr>
                        <a:t>1 000 a více</a:t>
                      </a:r>
                      <a:endParaRPr lang="cs-CZ">
                        <a:latin typeface="Calibri" panose="020F0502020204030204"/>
                      </a:endParaRPr>
                    </a:p>
                  </a:txBody>
                  <a:tcPr anchor="ctr">
                    <a:lnL>
                      <a:noFill/>
                    </a:lnL>
                    <a:lnR>
                      <a:noFill/>
                    </a:lnR>
                    <a:lnT>
                      <a:noFill/>
                    </a:lnT>
                    <a:lnB>
                      <a:noFill/>
                    </a:lnB>
                    <a:solidFill>
                      <a:srgbClr val="FFF5F5"/>
                    </a:solidFill>
                  </a:tcPr>
                </a:tc>
                <a:tc>
                  <a:txBody>
                    <a:bodyPr/>
                    <a:lstStyle/>
                    <a:p>
                      <a:pPr algn="ctr">
                        <a:lnSpc>
                          <a:spcPct val="114000"/>
                        </a:lnSpc>
                      </a:pPr>
                      <a:r>
                        <a:rPr lang="cs-CZ" dirty="0">
                          <a:latin typeface="Candara" panose="020E0502030303020204"/>
                          <a:ea typeface="Times New Roman" panose="02020603050405020304"/>
                        </a:rPr>
                        <a:t>2,5</a:t>
                      </a:r>
                      <a:endParaRPr lang="cs-CZ" dirty="0">
                        <a:latin typeface="Calibri" panose="020F0502020204030204"/>
                      </a:endParaRPr>
                    </a:p>
                  </a:txBody>
                  <a:tcPr anchor="ctr">
                    <a:lnL>
                      <a:noFill/>
                    </a:lnL>
                    <a:lnR>
                      <a:noFill/>
                    </a:lnR>
                    <a:lnT>
                      <a:noFill/>
                    </a:lnT>
                    <a:lnB>
                      <a:noFill/>
                    </a:lnB>
                    <a:solidFill>
                      <a:srgbClr val="FFF5F5"/>
                    </a:solidFill>
                  </a:tcPr>
                </a:tc>
                <a:extLst>
                  <a:ext uri="{0D108BD9-81ED-4DB2-BD59-A6C34878D82A}">
                    <a16:rowId xmlns:a16="http://schemas.microsoft.com/office/drawing/2014/main" xmlns="" val="10007"/>
                  </a:ext>
                </a:extLst>
              </a:tr>
            </a:tbl>
          </a:graphicData>
        </a:graphic>
      </p:graphicFrame>
      <p:sp>
        <p:nvSpPr>
          <p:cNvPr id="6" name="Nadpis 1"/>
          <p:cNvSpPr>
            <a:spLocks noGrp="1"/>
          </p:cNvSpPr>
          <p:nvPr>
            <p:ph type="title"/>
          </p:nvPr>
        </p:nvSpPr>
        <p:spPr>
          <a:xfrm>
            <a:off x="668719" y="618744"/>
            <a:ext cx="8596312" cy="1320800"/>
          </a:xfrm>
        </p:spPr>
        <p:txBody>
          <a:bodyPr>
            <a:normAutofit/>
          </a:bodyPr>
          <a:lstStyle/>
          <a:p>
            <a:pPr lvl="0"/>
            <a:r>
              <a:rPr lang="cs-CZ" sz="2800" b="1" dirty="0">
                <a:solidFill>
                  <a:srgbClr val="382C2C"/>
                </a:solidFill>
                <a:latin typeface="Georgia" panose="02040502050405020303" pitchFamily="18" charset="0"/>
                <a:ea typeface="Times New Roman" panose="02020603050405020304" pitchFamily="18" charset="0"/>
                <a:cs typeface="Calibri" panose="020F0502020204030204" pitchFamily="34" charset="0"/>
              </a:rPr>
              <a:t>Příloha: Institucionalizace? Konečně! A jaká bude realita?</a:t>
            </a:r>
            <a:endParaRPr lang="cs-CZ" dirty="0"/>
          </a:p>
        </p:txBody>
      </p:sp>
    </p:spTree>
  </p:cSld>
  <p:clrMapOvr>
    <a:masterClrMapping/>
  </p:clrMapOvr>
</p:sld>
</file>

<file path=ppt/theme/theme1.xml><?xml version="1.0" encoding="utf-8"?>
<a:theme xmlns:a="http://schemas.openxmlformats.org/drawingml/2006/main" name="Fazeta">
  <a:themeElements>
    <a:clrScheme name="Faz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z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z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891</TotalTime>
  <Words>1395</Words>
  <Application>Microsoft Office PowerPoint</Application>
  <PresentationFormat>Širokoúhlá obrazovka</PresentationFormat>
  <Paragraphs>116</Paragraphs>
  <Slides>13</Slides>
  <Notes>0</Notes>
  <HiddenSlides>0</HiddenSlides>
  <MMClips>0</MMClips>
  <ScaleCrop>false</ScaleCrop>
  <HeadingPairs>
    <vt:vector size="6" baseType="variant">
      <vt:variant>
        <vt:lpstr>Použitá písma</vt:lpstr>
      </vt:variant>
      <vt:variant>
        <vt:i4>7</vt:i4>
      </vt:variant>
      <vt:variant>
        <vt:lpstr>Motiv</vt:lpstr>
      </vt:variant>
      <vt:variant>
        <vt:i4>1</vt:i4>
      </vt:variant>
      <vt:variant>
        <vt:lpstr>Nadpisy snímků</vt:lpstr>
      </vt:variant>
      <vt:variant>
        <vt:i4>13</vt:i4>
      </vt:variant>
    </vt:vector>
  </HeadingPairs>
  <TitlesOfParts>
    <vt:vector size="21" baseType="lpstr">
      <vt:lpstr>Arial</vt:lpstr>
      <vt:lpstr>Calibri</vt:lpstr>
      <vt:lpstr>Candara</vt:lpstr>
      <vt:lpstr>Georgia</vt:lpstr>
      <vt:lpstr>Times New Roman</vt:lpstr>
      <vt:lpstr>Trebuchet MS</vt:lpstr>
      <vt:lpstr>Wingdings 3</vt:lpstr>
      <vt:lpstr>Fazeta</vt:lpstr>
      <vt:lpstr> Školní psychologové a jejich ukotvení v systému – jak na to a jak jsme od toho daleko?</vt:lpstr>
      <vt:lpstr>   Výchozí situace dnes</vt:lpstr>
      <vt:lpstr>Legislativa (školský zákon a vyhláška 72) a vyšší zmatečnost - právní, příklad 1</vt:lpstr>
      <vt:lpstr>Vyhláška 72 a vyšší zmatečnost odborná, příklad 2</vt:lpstr>
      <vt:lpstr>Standardní činnosti školního psychologa, příklad 3 (Příloha 3 vyhlášky 72)</vt:lpstr>
      <vt:lpstr>Rozsah činností omezuje jejich nová dominanta</vt:lpstr>
      <vt:lpstr>Well-being – nový klíčový úkol pro ŠP ?</vt:lpstr>
      <vt:lpstr>Nedostatek psychologů  - stále platí definiční znaky „školního psychologa“</vt:lpstr>
      <vt:lpstr>Změny s odkladným účinkem se rýsují – podpora přípravy psychologů</vt:lpstr>
      <vt:lpstr>Prezentace aplikace PowerPoint</vt:lpstr>
      <vt:lpstr>Naděje je, ale</vt:lpstr>
      <vt:lpstr>Závěr</vt:lpstr>
      <vt:lpstr>Příloha: Institucionalizace? Konečně! A jaká bude realita?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Školní psychologové a jejich ukotvení v systému – jak na to a jak jsme od toho daleko?</dc:title>
  <dc:creator>Stanislav Štech</dc:creator>
  <cp:lastModifiedBy>Marcela Drboutová</cp:lastModifiedBy>
  <cp:revision>6</cp:revision>
  <dcterms:created xsi:type="dcterms:W3CDTF">2026-03-16T16:21:11Z</dcterms:created>
  <dcterms:modified xsi:type="dcterms:W3CDTF">2026-04-28T10:58:29Z</dcterms:modified>
</cp:coreProperties>
</file>