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79" r:id="rId5"/>
  </p:sldMasterIdLst>
  <p:notesMasterIdLst>
    <p:notesMasterId r:id="rId27"/>
  </p:notesMasterIdLst>
  <p:sldIdLst>
    <p:sldId id="256" r:id="rId6"/>
    <p:sldId id="495" r:id="rId7"/>
    <p:sldId id="500" r:id="rId8"/>
    <p:sldId id="506" r:id="rId9"/>
    <p:sldId id="260" r:id="rId10"/>
    <p:sldId id="502" r:id="rId11"/>
    <p:sldId id="503" r:id="rId12"/>
    <p:sldId id="504" r:id="rId13"/>
    <p:sldId id="505" r:id="rId14"/>
    <p:sldId id="336" r:id="rId15"/>
    <p:sldId id="484" r:id="rId16"/>
    <p:sldId id="507" r:id="rId17"/>
    <p:sldId id="313" r:id="rId18"/>
    <p:sldId id="316" r:id="rId19"/>
    <p:sldId id="508" r:id="rId20"/>
    <p:sldId id="509" r:id="rId21"/>
    <p:sldId id="510" r:id="rId22"/>
    <p:sldId id="511" r:id="rId23"/>
    <p:sldId id="512" r:id="rId24"/>
    <p:sldId id="513" r:id="rId25"/>
    <p:sldId id="514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Segoe UI" panose="020B0502040204020203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Výchozí oddíl" id="{94FAF105-729E-4E9D-8041-58ABAD459974}">
          <p14:sldIdLst>
            <p14:sldId id="256"/>
            <p14:sldId id="495"/>
            <p14:sldId id="500"/>
            <p14:sldId id="506"/>
            <p14:sldId id="260"/>
            <p14:sldId id="502"/>
            <p14:sldId id="503"/>
            <p14:sldId id="504"/>
            <p14:sldId id="505"/>
            <p14:sldId id="336"/>
            <p14:sldId id="484"/>
            <p14:sldId id="507"/>
            <p14:sldId id="313"/>
          </p14:sldIdLst>
        </p14:section>
        <p14:section name="Tmavý vzhled" id="{60B67CC0-2960-400A-A5F6-342864EB0233}">
          <p14:sldIdLst/>
        </p14:section>
        <p14:section name="Světlý vzhled" id="{847CB7C1-D25C-C94A-90F9-9FA2FE0242E5}">
          <p14:sldIdLst>
            <p14:sldId id="316"/>
            <p14:sldId id="508"/>
            <p14:sldId id="509"/>
            <p14:sldId id="510"/>
            <p14:sldId id="511"/>
            <p14:sldId id="512"/>
            <p14:sldId id="513"/>
            <p14:sldId id="514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92" roundtripDataSignature="AMtx7mjFtGz5+5FtkcjGKQAIJqquVcsrX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661C8E-CDA4-EC25-BBAA-818F25AFD4B0}" name="Katzová Pavla" initials="" userId="S::Pavla.Katzova@msmt.gov.cz::d023e4f2-e642-49e3-a445-07f6fd5f674c" providerId="AD"/>
  <p188:author id="{B51E8298-6892-1940-F241-1961F645D12F}" name="Kozel Martin" initials="MK" userId="S::Martin.Kozel@msmt.gov.cz::18a47388-79db-4d0f-b44e-c55915b5e6e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áclav Korbel" initials="" lastIdx="1" clrIdx="0"/>
  <p:cmAuthor id="1" name="Jakub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8209"/>
    <a:srgbClr val="234596"/>
    <a:srgbClr val="D70C0F"/>
    <a:srgbClr val="06A803"/>
    <a:srgbClr val="690527"/>
    <a:srgbClr val="F7C1B9"/>
    <a:srgbClr val="9DC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font" Target="fonts/font7.fntdata"/><Relationship Id="rId97" Type="http://schemas.openxmlformats.org/officeDocument/2006/relationships/tableStyles" Target="tableStyles.xml"/><Relationship Id="rId7" Type="http://schemas.openxmlformats.org/officeDocument/2006/relationships/slide" Target="slides/slide2.xml"/><Relationship Id="rId92" Type="http://customschemas.google.com/relationships/presentationmetadata" Target="meta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9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3.xml"/><Relationship Id="rId93" Type="http://schemas.openxmlformats.org/officeDocument/2006/relationships/commentAuthors" Target="commentAuthors.xml"/><Relationship Id="rId98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59407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689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2693BD6D-914C-3817-DDB7-28A9E96CE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61102546-CDD6-748A-22C7-C28690AF81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F73315F2-60AB-C3F5-1D0C-4B46357CA0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7877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8554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>
          <a:extLst>
            <a:ext uri="{FF2B5EF4-FFF2-40B4-BE49-F238E27FC236}">
              <a16:creationId xmlns:a16="http://schemas.microsoft.com/office/drawing/2014/main" xmlns="" id="{D8B2209D-C62C-F70D-395C-883FC0988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:notes">
            <a:extLst>
              <a:ext uri="{FF2B5EF4-FFF2-40B4-BE49-F238E27FC236}">
                <a16:creationId xmlns:a16="http://schemas.microsoft.com/office/drawing/2014/main" xmlns="" id="{A4E64208-5CAD-F094-0B91-C4FCEF99EF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5:notes">
            <a:extLst>
              <a:ext uri="{FF2B5EF4-FFF2-40B4-BE49-F238E27FC236}">
                <a16:creationId xmlns:a16="http://schemas.microsoft.com/office/drawing/2014/main" xmlns="" id="{47E3E500-68B8-6EEE-1400-87D803EB17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:notes">
            <a:extLst>
              <a:ext uri="{FF2B5EF4-FFF2-40B4-BE49-F238E27FC236}">
                <a16:creationId xmlns:a16="http://schemas.microsoft.com/office/drawing/2014/main" xmlns="" id="{A18EC838-61F2-4E4D-7868-F316CB10184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02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>
          <a:extLst>
            <a:ext uri="{FF2B5EF4-FFF2-40B4-BE49-F238E27FC236}">
              <a16:creationId xmlns:a16="http://schemas.microsoft.com/office/drawing/2014/main" xmlns="" id="{997E1914-547A-4AAB-482C-D1DD6880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:notes">
            <a:extLst>
              <a:ext uri="{FF2B5EF4-FFF2-40B4-BE49-F238E27FC236}">
                <a16:creationId xmlns:a16="http://schemas.microsoft.com/office/drawing/2014/main" xmlns="" id="{4E7D263C-55F0-C1DD-8FD8-D4C8F18452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5:notes">
            <a:extLst>
              <a:ext uri="{FF2B5EF4-FFF2-40B4-BE49-F238E27FC236}">
                <a16:creationId xmlns:a16="http://schemas.microsoft.com/office/drawing/2014/main" xmlns="" id="{0E381769-0740-12E8-F569-93F18C1F38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:notes">
            <a:extLst>
              <a:ext uri="{FF2B5EF4-FFF2-40B4-BE49-F238E27FC236}">
                <a16:creationId xmlns:a16="http://schemas.microsoft.com/office/drawing/2014/main" xmlns="" id="{CDE0D257-DCA8-F1C0-F080-D8AF37AABF3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5679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>
          <a:extLst>
            <a:ext uri="{FF2B5EF4-FFF2-40B4-BE49-F238E27FC236}">
              <a16:creationId xmlns:a16="http://schemas.microsoft.com/office/drawing/2014/main" xmlns="" id="{923FF790-C862-FBA3-8196-80487D93B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:notes">
            <a:extLst>
              <a:ext uri="{FF2B5EF4-FFF2-40B4-BE49-F238E27FC236}">
                <a16:creationId xmlns:a16="http://schemas.microsoft.com/office/drawing/2014/main" xmlns="" id="{A97B1698-6B88-3E55-74CE-412E784079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5:notes">
            <a:extLst>
              <a:ext uri="{FF2B5EF4-FFF2-40B4-BE49-F238E27FC236}">
                <a16:creationId xmlns:a16="http://schemas.microsoft.com/office/drawing/2014/main" xmlns="" id="{4902EF7B-E901-D389-565A-DD53B1022B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:notes">
            <a:extLst>
              <a:ext uri="{FF2B5EF4-FFF2-40B4-BE49-F238E27FC236}">
                <a16:creationId xmlns:a16="http://schemas.microsoft.com/office/drawing/2014/main" xmlns="" id="{4F835CB6-2277-2F4E-AF2E-6D905B67CA4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0362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>
          <a:extLst>
            <a:ext uri="{FF2B5EF4-FFF2-40B4-BE49-F238E27FC236}">
              <a16:creationId xmlns:a16="http://schemas.microsoft.com/office/drawing/2014/main" xmlns="" id="{A65DBD72-90F0-124B-82EC-01F893A01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:notes">
            <a:extLst>
              <a:ext uri="{FF2B5EF4-FFF2-40B4-BE49-F238E27FC236}">
                <a16:creationId xmlns:a16="http://schemas.microsoft.com/office/drawing/2014/main" xmlns="" id="{C063FA96-CA56-4B5F-68B3-2550307622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5:notes">
            <a:extLst>
              <a:ext uri="{FF2B5EF4-FFF2-40B4-BE49-F238E27FC236}">
                <a16:creationId xmlns:a16="http://schemas.microsoft.com/office/drawing/2014/main" xmlns="" id="{173A7300-4CC8-757A-5E13-B356AFCC9B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:notes">
            <a:extLst>
              <a:ext uri="{FF2B5EF4-FFF2-40B4-BE49-F238E27FC236}">
                <a16:creationId xmlns:a16="http://schemas.microsoft.com/office/drawing/2014/main" xmlns="" id="{B97B67CE-2F97-9945-0C9F-C922439BFC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1677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>
          <a:extLst>
            <a:ext uri="{FF2B5EF4-FFF2-40B4-BE49-F238E27FC236}">
              <a16:creationId xmlns:a16="http://schemas.microsoft.com/office/drawing/2014/main" xmlns="" id="{ACDC99D1-646A-A651-B974-31E5A5EDB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:notes">
            <a:extLst>
              <a:ext uri="{FF2B5EF4-FFF2-40B4-BE49-F238E27FC236}">
                <a16:creationId xmlns:a16="http://schemas.microsoft.com/office/drawing/2014/main" xmlns="" id="{54B78EC1-BAE0-533D-17F8-CFEAD20BD8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6:notes">
            <a:extLst>
              <a:ext uri="{FF2B5EF4-FFF2-40B4-BE49-F238E27FC236}">
                <a16:creationId xmlns:a16="http://schemas.microsoft.com/office/drawing/2014/main" xmlns="" id="{AC239A17-7B0A-50AF-DEBD-842933026B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4304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BD74BF7F-997E-9E4E-6B4E-66FC2F193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D3E24805-D1FC-3304-F5B2-D844244F6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4B5FF892-0358-0D70-32AB-E2298E870F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8901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4687B867-990E-D1C2-3D2C-00BF41EAA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E822F39A-2945-C03E-1E95-2A2A6A950E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146817AD-0EE8-A4D1-11B8-F676B6981A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3087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3cb910c86d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3cb910c86d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8464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9234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2FB08BBF-06CE-FBEA-107E-FB97773E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444BBDA4-969D-58F6-5C82-558470A896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27507D96-82A4-A0BD-860D-4C00BF7923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3606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02AC557F-1014-01C5-7F65-09D4EEAF4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07F33C8A-B9DC-42B9-5377-77DEA9240D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57EDADE9-9B20-289D-4890-61DACBFE8F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4569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881A9ED2-1ADF-F1F8-C155-35E85DE71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DEEA9DEF-2234-0311-72E8-2C8A4533FD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98B17EF1-7791-9988-7F82-CBB01AD2A6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3032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D8FEB92E-9ADB-AEC7-E15F-116127FFF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D50CE30E-1CD0-DFC2-D55B-FF407EF88E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CE9D0674-D1FD-2C83-4CCD-EDE3FBFD8A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9909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E76A11F0-98D0-F7C2-0543-C8B305233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00064917-F552-7DE2-128E-71EE8B5918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B2CF6604-8D0C-8B32-B881-186F1EDFC1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953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59E6E36E-3444-39FC-924D-3D122702B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8B784F5C-B85A-703C-A977-9A063DC1C7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9064F46A-5114-7270-6C4A-73DA2BB7E0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9961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xmlns="" id="{AF6DC102-626E-BF09-8CDA-44DA06CAA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:notes">
            <a:extLst>
              <a:ext uri="{FF2B5EF4-FFF2-40B4-BE49-F238E27FC236}">
                <a16:creationId xmlns:a16="http://schemas.microsoft.com/office/drawing/2014/main" xmlns="" id="{6E3B0F30-41D0-DEE4-AD4A-F189B9BEA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:notes">
            <a:extLst>
              <a:ext uri="{FF2B5EF4-FFF2-40B4-BE49-F238E27FC236}">
                <a16:creationId xmlns:a16="http://schemas.microsoft.com/office/drawing/2014/main" xmlns="" id="{E76EF860-A8F4-E561-97DF-1BB638DD24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0728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" type="title">
  <p:cSld name="TITLE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18"/>
          <p:cNvSpPr txBox="1"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8"/>
          <p:cNvSpPr txBox="1"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7" name="Google Shape;17;p118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67" t="23749" r="10361" b="23269"/>
          <a:stretch/>
        </p:blipFill>
        <p:spPr>
          <a:xfrm>
            <a:off x="719999" y="641675"/>
            <a:ext cx="3653217" cy="15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drážky malé" type="obj">
  <p:cSld name="OBJECT">
    <p:bg>
      <p:bgPr>
        <a:solidFill>
          <a:schemeClr val="dk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5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5"/>
          <p:cNvSpPr txBox="1">
            <a:spLocks noGrp="1"/>
          </p:cNvSpPr>
          <p:nvPr>
            <p:ph type="body" idx="1"/>
          </p:nvPr>
        </p:nvSpPr>
        <p:spPr>
          <a:xfrm>
            <a:off x="1620000" y="2167003"/>
            <a:ext cx="8964000" cy="391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▪"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25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2" name="Google Shape;22;p125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Úvodní snímek">
  <p:cSld name="2_Úvodní snímek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1"/>
          <p:cNvSpPr>
            <a:spLocks noGrp="1"/>
          </p:cNvSpPr>
          <p:nvPr>
            <p:ph type="pic" idx="2"/>
          </p:nvPr>
        </p:nvSpPr>
        <p:spPr>
          <a:xfrm>
            <a:off x="1" y="0"/>
            <a:ext cx="5905499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8" name="Google Shape;38;p131"/>
          <p:cNvSpPr txBox="1"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1"/>
          <p:cNvSpPr txBox="1"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40" name="Google Shape;40;p131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67" t="23749" r="10361" b="23269"/>
          <a:stretch/>
        </p:blipFill>
        <p:spPr>
          <a:xfrm>
            <a:off x="719999" y="641675"/>
            <a:ext cx="3653217" cy="15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Úvodní snímek">
  <p:cSld name="1_Úvodní snímek">
    <p:bg>
      <p:bgPr>
        <a:solidFill>
          <a:schemeClr val="dk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2"/>
          <p:cNvSpPr txBox="1"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2"/>
          <p:cNvSpPr txBox="1"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44" name="Google Shape;44;p132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67" t="23749" r="10361" b="23269"/>
          <a:stretch/>
        </p:blipFill>
        <p:spPr>
          <a:xfrm>
            <a:off x="719999" y="641675"/>
            <a:ext cx="3653217" cy="15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>
  <p:cSld name="Nadpis a obsah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3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3"/>
          <p:cNvSpPr txBox="1">
            <a:spLocks noGrp="1"/>
          </p:cNvSpPr>
          <p:nvPr>
            <p:ph type="body" idx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velký">
  <p:cSld name="Text velký">
    <p:bg>
      <p:bgPr>
        <a:solidFill>
          <a:schemeClr val="dk2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4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4"/>
          <p:cNvSpPr txBox="1">
            <a:spLocks noGrp="1"/>
          </p:cNvSpPr>
          <p:nvPr>
            <p:ph type="body" idx="1"/>
          </p:nvPr>
        </p:nvSpPr>
        <p:spPr>
          <a:xfrm>
            <a:off x="1620000" y="2122525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34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2" name="Google Shape;52;p134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běžný">
  <p:cSld name="Text běžný">
    <p:bg>
      <p:bgPr>
        <a:solidFill>
          <a:schemeClr val="dk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5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5"/>
          <p:cNvSpPr txBox="1">
            <a:spLocks noGrp="1"/>
          </p:cNvSpPr>
          <p:nvPr>
            <p:ph type="body" idx="1"/>
          </p:nvPr>
        </p:nvSpPr>
        <p:spPr>
          <a:xfrm>
            <a:off x="1620000" y="2156503"/>
            <a:ext cx="8964000" cy="3926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35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7" name="Google Shape;57;p135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drážky velké">
  <p:cSld name="Odrážky velké">
    <p:bg>
      <p:bgPr>
        <a:solidFill>
          <a:schemeClr val="dk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6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6"/>
          <p:cNvSpPr txBox="1">
            <a:spLocks noGrp="1"/>
          </p:cNvSpPr>
          <p:nvPr>
            <p:ph type="body" idx="1"/>
          </p:nvPr>
        </p:nvSpPr>
        <p:spPr>
          <a:xfrm>
            <a:off x="1620000" y="2135605"/>
            <a:ext cx="8964000" cy="3946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14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880"/>
              <a:buFont typeface="Noto Sans Symbols"/>
              <a:buChar char="▪"/>
              <a:defRPr sz="32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36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62" name="Google Shape;62;p136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ředělový slide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7"/>
          <p:cNvSpPr txBox="1"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7"/>
          <p:cNvSpPr txBox="1">
            <a:spLocks noGrp="1"/>
          </p:cNvSpPr>
          <p:nvPr>
            <p:ph type="body" idx="1"/>
          </p:nvPr>
        </p:nvSpPr>
        <p:spPr>
          <a:xfrm>
            <a:off x="684000" y="3676651"/>
            <a:ext cx="99000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7989C"/>
              </a:buClr>
              <a:buSzPts val="2000"/>
              <a:buNone/>
              <a:defRPr sz="2000">
                <a:solidFill>
                  <a:srgbClr val="97989C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7989C"/>
              </a:buClr>
              <a:buSzPts val="1800"/>
              <a:buNone/>
              <a:defRPr sz="1800">
                <a:solidFill>
                  <a:srgbClr val="97989C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7989C"/>
              </a:buClr>
              <a:buSzPts val="1600"/>
              <a:buNone/>
              <a:defRPr sz="1600">
                <a:solidFill>
                  <a:srgbClr val="97989C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7989C"/>
              </a:buClr>
              <a:buSzPts val="1600"/>
              <a:buNone/>
              <a:defRPr sz="1600">
                <a:solidFill>
                  <a:srgbClr val="97989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7989C"/>
              </a:buClr>
              <a:buSzPts val="1600"/>
              <a:buNone/>
              <a:defRPr sz="1600">
                <a:solidFill>
                  <a:srgbClr val="97989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7989C"/>
              </a:buClr>
              <a:buSzPts val="1600"/>
              <a:buNone/>
              <a:defRPr sz="1600">
                <a:solidFill>
                  <a:srgbClr val="97989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7989C"/>
              </a:buClr>
              <a:buSzPts val="1600"/>
              <a:buNone/>
              <a:defRPr sz="1600">
                <a:solidFill>
                  <a:srgbClr val="97989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7989C"/>
              </a:buClr>
              <a:buSzPts val="1600"/>
              <a:buNone/>
              <a:defRPr sz="1600">
                <a:solidFill>
                  <a:srgbClr val="97989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ředělový slide 1">
  <p:cSld name="Předělový slide 1">
    <p:bg>
      <p:bgPr>
        <a:solidFill>
          <a:schemeClr val="accent5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8"/>
          <p:cNvSpPr txBox="1"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ředělový slide s obrázkem">
  <p:cSld name="Předělový slide s obrázkem">
    <p:bg>
      <p:bgPr>
        <a:solidFill>
          <a:schemeClr val="accent5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9"/>
          <p:cNvSpPr>
            <a:spLocks noGrp="1"/>
          </p:cNvSpPr>
          <p:nvPr>
            <p:ph type="pic" idx="2"/>
          </p:nvPr>
        </p:nvSpPr>
        <p:spPr>
          <a:xfrm>
            <a:off x="6286501" y="0"/>
            <a:ext cx="590549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39"/>
          <p:cNvSpPr txBox="1"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běžný s obrázkem">
  <p:cSld name="Text běžný s obrázkem">
    <p:bg>
      <p:bgPr>
        <a:solidFill>
          <a:schemeClr val="dk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0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0"/>
          <p:cNvSpPr txBox="1">
            <a:spLocks noGrp="1"/>
          </p:cNvSpPr>
          <p:nvPr>
            <p:ph type="body" idx="1"/>
          </p:nvPr>
        </p:nvSpPr>
        <p:spPr>
          <a:xfrm>
            <a:off x="1620000" y="2156504"/>
            <a:ext cx="4476000" cy="37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40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75" name="Google Shape;75;p140"/>
          <p:cNvSpPr>
            <a:spLocks noGrp="1"/>
          </p:cNvSpPr>
          <p:nvPr>
            <p:ph type="pic" idx="2"/>
          </p:nvPr>
        </p:nvSpPr>
        <p:spPr>
          <a:xfrm>
            <a:off x="6298501" y="2213429"/>
            <a:ext cx="4285499" cy="361866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40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dva sloupce">
  <p:cSld name="Podnadpis, dva sloupce">
    <p:bg>
      <p:bgPr>
        <a:solidFill>
          <a:schemeClr val="dk2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1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1"/>
          <p:cNvSpPr txBox="1">
            <a:spLocks noGrp="1"/>
          </p:cNvSpPr>
          <p:nvPr>
            <p:ph type="body" idx="1"/>
          </p:nvPr>
        </p:nvSpPr>
        <p:spPr>
          <a:xfrm>
            <a:off x="1620000" y="2165625"/>
            <a:ext cx="4323523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None/>
              <a:defRPr b="1">
                <a:solidFill>
                  <a:schemeClr val="accent3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41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81" name="Google Shape;81;p141"/>
          <p:cNvSpPr txBox="1">
            <a:spLocks noGrp="1"/>
          </p:cNvSpPr>
          <p:nvPr>
            <p:ph type="body" idx="2"/>
          </p:nvPr>
        </p:nvSpPr>
        <p:spPr>
          <a:xfrm>
            <a:off x="6260477" y="2165625"/>
            <a:ext cx="4323523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None/>
              <a:defRPr b="1">
                <a:solidFill>
                  <a:schemeClr val="accent3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41"/>
          <p:cNvSpPr txBox="1">
            <a:spLocks noGrp="1"/>
          </p:cNvSpPr>
          <p:nvPr>
            <p:ph type="body" idx="3"/>
          </p:nvPr>
        </p:nvSpPr>
        <p:spPr>
          <a:xfrm>
            <a:off x="683999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41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ři sloupce">
  <p:cSld name="Tři sloupce">
    <p:bg>
      <p:bgPr>
        <a:solidFill>
          <a:schemeClr val="dk2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2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2"/>
          <p:cNvSpPr txBox="1">
            <a:spLocks noGrp="1"/>
          </p:cNvSpPr>
          <p:nvPr>
            <p:ph type="body" idx="1"/>
          </p:nvPr>
        </p:nvSpPr>
        <p:spPr>
          <a:xfrm>
            <a:off x="693601" y="2165625"/>
            <a:ext cx="3375982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None/>
              <a:defRPr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42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88" name="Google Shape;88;p142"/>
          <p:cNvSpPr txBox="1">
            <a:spLocks noGrp="1"/>
          </p:cNvSpPr>
          <p:nvPr>
            <p:ph type="body" idx="2"/>
          </p:nvPr>
        </p:nvSpPr>
        <p:spPr>
          <a:xfrm>
            <a:off x="8119333" y="2165625"/>
            <a:ext cx="3375982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None/>
              <a:defRPr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42"/>
          <p:cNvSpPr txBox="1">
            <a:spLocks noGrp="1"/>
          </p:cNvSpPr>
          <p:nvPr>
            <p:ph type="body" idx="3"/>
          </p:nvPr>
        </p:nvSpPr>
        <p:spPr>
          <a:xfrm>
            <a:off x="4408009" y="2165625"/>
            <a:ext cx="3375982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None/>
              <a:defRPr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42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sloupce podbarvené se šipkami">
  <p:cSld name="3 sloupce podbarvené se šipkami">
    <p:bg>
      <p:bgPr>
        <a:solidFill>
          <a:schemeClr val="dk2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3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3"/>
          <p:cNvSpPr txBox="1">
            <a:spLocks noGrp="1"/>
          </p:cNvSpPr>
          <p:nvPr>
            <p:ph type="body" idx="1"/>
          </p:nvPr>
        </p:nvSpPr>
        <p:spPr>
          <a:xfrm>
            <a:off x="684001" y="2257436"/>
            <a:ext cx="3105680" cy="3590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43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95" name="Google Shape;95;p143"/>
          <p:cNvSpPr/>
          <p:nvPr/>
        </p:nvSpPr>
        <p:spPr>
          <a:xfrm>
            <a:off x="3985314" y="3880589"/>
            <a:ext cx="363853" cy="3011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96" name="Google Shape;96;p143"/>
          <p:cNvSpPr txBox="1">
            <a:spLocks noGrp="1"/>
          </p:cNvSpPr>
          <p:nvPr>
            <p:ph type="body" idx="2"/>
          </p:nvPr>
        </p:nvSpPr>
        <p:spPr>
          <a:xfrm>
            <a:off x="8405601" y="2257436"/>
            <a:ext cx="3105680" cy="3590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43"/>
          <p:cNvSpPr txBox="1">
            <a:spLocks noGrp="1"/>
          </p:cNvSpPr>
          <p:nvPr>
            <p:ph type="body" idx="3"/>
          </p:nvPr>
        </p:nvSpPr>
        <p:spPr>
          <a:xfrm>
            <a:off x="4544801" y="2257436"/>
            <a:ext cx="3105680" cy="3590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43"/>
          <p:cNvSpPr/>
          <p:nvPr/>
        </p:nvSpPr>
        <p:spPr>
          <a:xfrm>
            <a:off x="7846114" y="3880589"/>
            <a:ext cx="363853" cy="3011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99" name="Google Shape;99;p143"/>
          <p:cNvSpPr txBox="1">
            <a:spLocks noGrp="1"/>
          </p:cNvSpPr>
          <p:nvPr>
            <p:ph type="body" idx="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3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loupce s obrázky">
  <p:cSld name="4 sloupce s obrázky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4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44"/>
          <p:cNvSpPr txBox="1">
            <a:spLocks noGrp="1"/>
          </p:cNvSpPr>
          <p:nvPr>
            <p:ph type="body" idx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44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5" name="Google Shape;105;p144"/>
          <p:cNvSpPr>
            <a:spLocks noGrp="1"/>
          </p:cNvSpPr>
          <p:nvPr>
            <p:ph type="pic" idx="2"/>
          </p:nvPr>
        </p:nvSpPr>
        <p:spPr>
          <a:xfrm>
            <a:off x="684000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44"/>
          <p:cNvSpPr txBox="1">
            <a:spLocks noGrp="1"/>
          </p:cNvSpPr>
          <p:nvPr>
            <p:ph type="body" idx="3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4"/>
          <p:cNvSpPr>
            <a:spLocks noGrp="1"/>
          </p:cNvSpPr>
          <p:nvPr>
            <p:ph type="pic" idx="4"/>
          </p:nvPr>
        </p:nvSpPr>
        <p:spPr>
          <a:xfrm>
            <a:off x="9077723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44"/>
          <p:cNvSpPr txBox="1">
            <a:spLocks noGrp="1"/>
          </p:cNvSpPr>
          <p:nvPr>
            <p:ph type="body" idx="5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44"/>
          <p:cNvSpPr>
            <a:spLocks noGrp="1"/>
          </p:cNvSpPr>
          <p:nvPr>
            <p:ph type="pic" idx="6"/>
          </p:nvPr>
        </p:nvSpPr>
        <p:spPr>
          <a:xfrm>
            <a:off x="6279816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144"/>
          <p:cNvSpPr txBox="1">
            <a:spLocks noGrp="1"/>
          </p:cNvSpPr>
          <p:nvPr>
            <p:ph type="body" idx="7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44"/>
          <p:cNvSpPr>
            <a:spLocks noGrp="1"/>
          </p:cNvSpPr>
          <p:nvPr>
            <p:ph type="pic" idx="8"/>
          </p:nvPr>
        </p:nvSpPr>
        <p:spPr>
          <a:xfrm>
            <a:off x="3481908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44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4 sloupce s obrázky">
  <p:cSld name="Podnadpis, 4 sloupce s obrázky">
    <p:bg>
      <p:bgPr>
        <a:solidFill>
          <a:schemeClr val="dk2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5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5"/>
          <p:cNvSpPr txBox="1">
            <a:spLocks noGrp="1"/>
          </p:cNvSpPr>
          <p:nvPr>
            <p:ph type="body" idx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145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17" name="Google Shape;117;p145"/>
          <p:cNvSpPr>
            <a:spLocks noGrp="1"/>
          </p:cNvSpPr>
          <p:nvPr>
            <p:ph type="pic" idx="2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45"/>
          <p:cNvSpPr txBox="1">
            <a:spLocks noGrp="1"/>
          </p:cNvSpPr>
          <p:nvPr>
            <p:ph type="body" idx="3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45"/>
          <p:cNvSpPr>
            <a:spLocks noGrp="1"/>
          </p:cNvSpPr>
          <p:nvPr>
            <p:ph type="pic" idx="4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45"/>
          <p:cNvSpPr txBox="1">
            <a:spLocks noGrp="1"/>
          </p:cNvSpPr>
          <p:nvPr>
            <p:ph type="body" idx="5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45"/>
          <p:cNvSpPr>
            <a:spLocks noGrp="1"/>
          </p:cNvSpPr>
          <p:nvPr>
            <p:ph type="pic" idx="6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45"/>
          <p:cNvSpPr txBox="1">
            <a:spLocks noGrp="1"/>
          </p:cNvSpPr>
          <p:nvPr>
            <p:ph type="body" idx="7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45"/>
          <p:cNvSpPr>
            <a:spLocks noGrp="1"/>
          </p:cNvSpPr>
          <p:nvPr>
            <p:ph type="pic" idx="8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45"/>
          <p:cNvSpPr txBox="1">
            <a:spLocks noGrp="1"/>
          </p:cNvSpPr>
          <p:nvPr>
            <p:ph type="body" idx="9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45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odnadpis, 4 sloupce s obrázky">
  <p:cSld name="1_Podnadpis, 4 sloupce s obrázky">
    <p:bg>
      <p:bgPr>
        <a:solidFill>
          <a:schemeClr val="dk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46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46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29" name="Google Shape;129;p146"/>
          <p:cNvSpPr>
            <a:spLocks noGrp="1"/>
          </p:cNvSpPr>
          <p:nvPr>
            <p:ph type="pic" idx="2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146"/>
          <p:cNvSpPr>
            <a:spLocks noGrp="1"/>
          </p:cNvSpPr>
          <p:nvPr>
            <p:ph type="pic" idx="3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146"/>
          <p:cNvSpPr>
            <a:spLocks noGrp="1"/>
          </p:cNvSpPr>
          <p:nvPr>
            <p:ph type="pic" idx="4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146"/>
          <p:cNvSpPr>
            <a:spLocks noGrp="1"/>
          </p:cNvSpPr>
          <p:nvPr>
            <p:ph type="pic" idx="5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146"/>
          <p:cNvSpPr txBox="1">
            <a:spLocks noGrp="1"/>
          </p:cNvSpPr>
          <p:nvPr>
            <p:ph type="body" idx="1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46"/>
          <p:cNvSpPr txBox="1">
            <a:spLocks noGrp="1"/>
          </p:cNvSpPr>
          <p:nvPr>
            <p:ph type="body" idx="6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None/>
              <a:defRPr sz="15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46"/>
          <p:cNvSpPr txBox="1">
            <a:spLocks noGrp="1"/>
          </p:cNvSpPr>
          <p:nvPr>
            <p:ph type="body" idx="7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None/>
              <a:defRPr sz="15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46"/>
          <p:cNvSpPr txBox="1">
            <a:spLocks noGrp="1"/>
          </p:cNvSpPr>
          <p:nvPr>
            <p:ph type="body" idx="8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None/>
              <a:defRPr sz="15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46"/>
          <p:cNvSpPr txBox="1">
            <a:spLocks noGrp="1"/>
          </p:cNvSpPr>
          <p:nvPr>
            <p:ph type="body" idx="9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None/>
              <a:defRPr sz="15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146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loupce s obrázky a popisem">
  <p:cSld name="4 sloupce s obrázky a popisem">
    <p:bg>
      <p:bgPr>
        <a:solidFill>
          <a:schemeClr val="dk2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7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47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42" name="Google Shape;142;p147"/>
          <p:cNvSpPr>
            <a:spLocks noGrp="1"/>
          </p:cNvSpPr>
          <p:nvPr>
            <p:ph type="pic" idx="2"/>
          </p:nvPr>
        </p:nvSpPr>
        <p:spPr>
          <a:xfrm>
            <a:off x="684000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147"/>
          <p:cNvSpPr>
            <a:spLocks noGrp="1"/>
          </p:cNvSpPr>
          <p:nvPr>
            <p:ph type="pic" idx="3"/>
          </p:nvPr>
        </p:nvSpPr>
        <p:spPr>
          <a:xfrm>
            <a:off x="9077723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147"/>
          <p:cNvSpPr>
            <a:spLocks noGrp="1"/>
          </p:cNvSpPr>
          <p:nvPr>
            <p:ph type="pic" idx="4"/>
          </p:nvPr>
        </p:nvSpPr>
        <p:spPr>
          <a:xfrm>
            <a:off x="6279816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147"/>
          <p:cNvSpPr>
            <a:spLocks noGrp="1"/>
          </p:cNvSpPr>
          <p:nvPr>
            <p:ph type="pic" idx="5"/>
          </p:nvPr>
        </p:nvSpPr>
        <p:spPr>
          <a:xfrm>
            <a:off x="3481908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147"/>
          <p:cNvSpPr txBox="1">
            <a:spLocks noGrp="1"/>
          </p:cNvSpPr>
          <p:nvPr>
            <p:ph type="body" idx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147"/>
          <p:cNvSpPr txBox="1">
            <a:spLocks noGrp="1"/>
          </p:cNvSpPr>
          <p:nvPr>
            <p:ph type="body" idx="6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147"/>
          <p:cNvSpPr txBox="1">
            <a:spLocks noGrp="1"/>
          </p:cNvSpPr>
          <p:nvPr>
            <p:ph type="body" idx="7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147"/>
          <p:cNvSpPr txBox="1">
            <a:spLocks noGrp="1"/>
          </p:cNvSpPr>
          <p:nvPr>
            <p:ph type="body" idx="8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147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 graf">
  <p:cSld name="Text a graf">
    <p:bg>
      <p:bgPr>
        <a:solidFill>
          <a:schemeClr val="dk2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8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48"/>
          <p:cNvSpPr txBox="1">
            <a:spLocks noGrp="1"/>
          </p:cNvSpPr>
          <p:nvPr>
            <p:ph type="body" idx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148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55" name="Google Shape;155;p148"/>
          <p:cNvSpPr>
            <a:spLocks noGrp="1"/>
          </p:cNvSpPr>
          <p:nvPr>
            <p:ph type="chart" idx="2"/>
          </p:nvPr>
        </p:nvSpPr>
        <p:spPr>
          <a:xfrm>
            <a:off x="5341121" y="1846262"/>
            <a:ext cx="6157278" cy="338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148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text a graf">
  <p:cSld name="Podnadpis, text a graf"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9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49"/>
          <p:cNvSpPr txBox="1">
            <a:spLocks noGrp="1"/>
          </p:cNvSpPr>
          <p:nvPr>
            <p:ph type="body" idx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▪"/>
              <a:defRPr/>
            </a:lvl2pPr>
            <a:lvl3pPr marL="1371600" lvl="2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149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1" name="Google Shape;161;p149"/>
          <p:cNvSpPr>
            <a:spLocks noGrp="1"/>
          </p:cNvSpPr>
          <p:nvPr>
            <p:ph type="chart" idx="2"/>
          </p:nvPr>
        </p:nvSpPr>
        <p:spPr>
          <a:xfrm>
            <a:off x="5341121" y="2175418"/>
            <a:ext cx="6157278" cy="338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149"/>
          <p:cNvSpPr txBox="1">
            <a:spLocks noGrp="1"/>
          </p:cNvSpPr>
          <p:nvPr>
            <p:ph type="body" idx="3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149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text a tabulka">
  <p:cSld name="Podnadpis, text a tabulka">
    <p:bg>
      <p:bgPr>
        <a:solidFill>
          <a:schemeClr val="dk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0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0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7" name="Google Shape;167;p150"/>
          <p:cNvSpPr txBox="1">
            <a:spLocks noGrp="1"/>
          </p:cNvSpPr>
          <p:nvPr>
            <p:ph type="body" idx="1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150"/>
          <p:cNvSpPr txBox="1">
            <a:spLocks noGrp="1"/>
          </p:cNvSpPr>
          <p:nvPr>
            <p:ph type="body" idx="2"/>
          </p:nvPr>
        </p:nvSpPr>
        <p:spPr>
          <a:xfrm>
            <a:off x="1620000" y="2167003"/>
            <a:ext cx="3516021" cy="391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▪"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150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věr a shrnutí">
  <p:cSld name="Závěr a shrnutí">
    <p:bg>
      <p:bgPr>
        <a:solidFill>
          <a:schemeClr val="dk2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1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51"/>
          <p:cNvSpPr txBox="1">
            <a:spLocks noGrp="1"/>
          </p:cNvSpPr>
          <p:nvPr>
            <p:ph type="body" idx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kladní s podnadpisem">
  <p:cSld name="Základní s podnadpisem">
    <p:bg>
      <p:bgPr>
        <a:solidFill>
          <a:schemeClr val="dk2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0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70"/>
          <p:cNvSpPr txBox="1">
            <a:spLocks noGrp="1"/>
          </p:cNvSpPr>
          <p:nvPr>
            <p:ph type="body" idx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170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77" name="Google Shape;177;p170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  <p:sp>
        <p:nvSpPr>
          <p:cNvPr id="178" name="Google Shape;178;p170"/>
          <p:cNvSpPr txBox="1">
            <a:spLocks noGrp="1"/>
          </p:cNvSpPr>
          <p:nvPr>
            <p:ph type="body" idx="2"/>
          </p:nvPr>
        </p:nvSpPr>
        <p:spPr>
          <a:xfrm>
            <a:off x="683999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1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71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82" name="Google Shape;182;p171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2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ávěr a poděkování">
  <p:cSld name="Závěr a poděkování">
    <p:bg>
      <p:bgPr>
        <a:solidFill>
          <a:schemeClr val="dk2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3"/>
          <p:cNvSpPr txBox="1"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rial"/>
              <a:buNone/>
              <a:defRPr sz="37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73"/>
          <p:cNvSpPr txBox="1"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88" name="Google Shape;188;p173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67" t="23749" r="10361" b="23269"/>
          <a:stretch/>
        </p:blipFill>
        <p:spPr>
          <a:xfrm>
            <a:off x="719999" y="641675"/>
            <a:ext cx="3653217" cy="15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hlavní část 1">
  <p:cSld name="TITLE_AND_BODY_1">
    <p:bg>
      <p:bgPr>
        <a:solidFill>
          <a:srgbClr val="0F1834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cb910c86d3_0_93"/>
          <p:cNvSpPr txBox="1">
            <a:spLocks noGrp="1"/>
          </p:cNvSpPr>
          <p:nvPr>
            <p:ph type="title"/>
          </p:nvPr>
        </p:nvSpPr>
        <p:spPr>
          <a:xfrm>
            <a:off x="1714400" y="802933"/>
            <a:ext cx="10176300" cy="76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g3cb910c86d3_0_93"/>
          <p:cNvSpPr txBox="1">
            <a:spLocks noGrp="1"/>
          </p:cNvSpPr>
          <p:nvPr>
            <p:ph type="body" idx="1"/>
          </p:nvPr>
        </p:nvSpPr>
        <p:spPr>
          <a:xfrm>
            <a:off x="1714400" y="2133600"/>
            <a:ext cx="10062000" cy="39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>
                <a:solidFill>
                  <a:schemeClr val="lt1"/>
                </a:solidFill>
              </a:defRPr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>
                <a:solidFill>
                  <a:schemeClr val="lt1"/>
                </a:solidFill>
              </a:defRPr>
            </a:lvl2pPr>
            <a:lvl3pPr marL="1371600" lvl="2" indent="-32385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Char char="▪"/>
              <a:defRPr>
                <a:solidFill>
                  <a:schemeClr val="lt1"/>
                </a:solidFill>
              </a:defRPr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▪"/>
              <a:defRPr>
                <a:solidFill>
                  <a:schemeClr val="lt1"/>
                </a:solidFill>
              </a:defRPr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6pPr>
            <a:lvl7pPr marL="3200400" lvl="6" indent="-34290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7pPr>
            <a:lvl8pPr marL="3657600" lvl="7" indent="-34290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8pPr>
            <a:lvl9pPr marL="4114800" lvl="8" indent="-34290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g3cb910c86d3_0_9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193" name="Google Shape;193;g3cb910c86d3_0_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8202" y="-19050"/>
            <a:ext cx="731601" cy="1483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kladní">
  <p:cSld name="Základní"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2"/>
          <p:cNvSpPr txBox="1">
            <a:spLocks noGrp="1"/>
          </p:cNvSpPr>
          <p:nvPr>
            <p:ph type="body" idx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▪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2pPr>
            <a:lvl3pPr marL="1371600" lvl="2" indent="-32385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▪"/>
              <a:defRPr>
                <a:solidFill>
                  <a:schemeClr val="accent1"/>
                </a:solidFill>
              </a:defRPr>
            </a:lvl3pPr>
            <a:lvl4pPr marL="1828800" lvl="3" indent="-304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/>
            </a:lvl4pPr>
            <a:lvl5pPr marL="2286000" lvl="4" indent="-304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122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08" name="Google Shape;208;p122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  <p:sp>
        <p:nvSpPr>
          <p:cNvPr id="209" name="Google Shape;209;p122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31377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kladní">
  <p:cSld name="Základní"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2"/>
          <p:cNvSpPr txBox="1">
            <a:spLocks noGrp="1"/>
          </p:cNvSpPr>
          <p:nvPr>
            <p:ph type="body" idx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▪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2pPr>
            <a:lvl3pPr marL="1371600" lvl="2" indent="-32385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▪"/>
              <a:defRPr>
                <a:solidFill>
                  <a:schemeClr val="accent1"/>
                </a:solidFill>
              </a:defRPr>
            </a:lvl3pPr>
            <a:lvl4pPr marL="1828800" lvl="3" indent="-304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/>
            </a:lvl4pPr>
            <a:lvl5pPr marL="2286000" lvl="4" indent="-304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122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08" name="Google Shape;208;p122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  <p:sp>
        <p:nvSpPr>
          <p:cNvPr id="209" name="Google Shape;209;p122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ři sloupce">
  <p:cSld name="Tři sloupce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3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123"/>
          <p:cNvSpPr txBox="1">
            <a:spLocks noGrp="1"/>
          </p:cNvSpPr>
          <p:nvPr>
            <p:ph type="body" idx="1"/>
          </p:nvPr>
        </p:nvSpPr>
        <p:spPr>
          <a:xfrm>
            <a:off x="693601" y="2165625"/>
            <a:ext cx="3375982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20"/>
              <a:buFont typeface="Noto Sans Symbols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123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14" name="Google Shape;214;p123"/>
          <p:cNvSpPr txBox="1">
            <a:spLocks noGrp="1"/>
          </p:cNvSpPr>
          <p:nvPr>
            <p:ph type="body" idx="2"/>
          </p:nvPr>
        </p:nvSpPr>
        <p:spPr>
          <a:xfrm>
            <a:off x="8119333" y="2165625"/>
            <a:ext cx="3375982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20"/>
              <a:buFont typeface="Noto Sans Symbols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123"/>
          <p:cNvSpPr txBox="1">
            <a:spLocks noGrp="1"/>
          </p:cNvSpPr>
          <p:nvPr>
            <p:ph type="body" idx="3"/>
          </p:nvPr>
        </p:nvSpPr>
        <p:spPr>
          <a:xfrm>
            <a:off x="4408009" y="2165625"/>
            <a:ext cx="3375982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20"/>
              <a:buFont typeface="Noto Sans Symbols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123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3 sloupce podbarvené">
  <p:cSld name="Podnadpis, 3 sloupce podbarvené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4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124"/>
          <p:cNvSpPr txBox="1">
            <a:spLocks noGrp="1"/>
          </p:cNvSpPr>
          <p:nvPr>
            <p:ph type="body" idx="1"/>
          </p:nvPr>
        </p:nvSpPr>
        <p:spPr>
          <a:xfrm>
            <a:off x="684000" y="2257436"/>
            <a:ext cx="3355437" cy="359070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0000" tIns="108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b="1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124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21" name="Google Shape;221;p124"/>
          <p:cNvSpPr txBox="1">
            <a:spLocks noGrp="1"/>
          </p:cNvSpPr>
          <p:nvPr>
            <p:ph type="body" idx="2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124"/>
          <p:cNvSpPr txBox="1">
            <a:spLocks noGrp="1"/>
          </p:cNvSpPr>
          <p:nvPr>
            <p:ph type="body" idx="3"/>
          </p:nvPr>
        </p:nvSpPr>
        <p:spPr>
          <a:xfrm>
            <a:off x="8156517" y="2257436"/>
            <a:ext cx="3355437" cy="359070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0000" tIns="108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b="1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124"/>
          <p:cNvSpPr txBox="1">
            <a:spLocks noGrp="1"/>
          </p:cNvSpPr>
          <p:nvPr>
            <p:ph type="body" idx="4"/>
          </p:nvPr>
        </p:nvSpPr>
        <p:spPr>
          <a:xfrm>
            <a:off x="4420259" y="2257436"/>
            <a:ext cx="3355437" cy="359070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0000" tIns="108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b="1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124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dva sloupce">
  <p:cSld name="Podnadpis, dva sloupce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8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28"/>
          <p:cNvSpPr txBox="1">
            <a:spLocks noGrp="1"/>
          </p:cNvSpPr>
          <p:nvPr>
            <p:ph type="body" idx="1"/>
          </p:nvPr>
        </p:nvSpPr>
        <p:spPr>
          <a:xfrm>
            <a:off x="1620000" y="2165625"/>
            <a:ext cx="4323523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None/>
              <a:defRPr b="1">
                <a:solidFill>
                  <a:schemeClr val="accent2"/>
                </a:solidFill>
              </a:defRPr>
            </a:lvl1pPr>
            <a:lvl2pPr marL="914400" lvl="1" indent="-331469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Noto Sans Symbols"/>
              <a:buChar char="▪"/>
              <a:defRPr/>
            </a:lvl2pPr>
            <a:lvl3pPr marL="1371600" lvl="2" indent="-32385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28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29" name="Google Shape;229;p128"/>
          <p:cNvSpPr txBox="1">
            <a:spLocks noGrp="1"/>
          </p:cNvSpPr>
          <p:nvPr>
            <p:ph type="body" idx="2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128"/>
          <p:cNvSpPr txBox="1">
            <a:spLocks noGrp="1"/>
          </p:cNvSpPr>
          <p:nvPr>
            <p:ph type="body" idx="3"/>
          </p:nvPr>
        </p:nvSpPr>
        <p:spPr>
          <a:xfrm>
            <a:off x="6266427" y="2165625"/>
            <a:ext cx="4323523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None/>
              <a:defRPr b="1">
                <a:solidFill>
                  <a:schemeClr val="accent2"/>
                </a:solidFill>
              </a:defRPr>
            </a:lvl1pPr>
            <a:lvl2pPr marL="914400" lvl="1" indent="-331469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Noto Sans Symbols"/>
              <a:buChar char="▪"/>
              <a:defRPr/>
            </a:lvl2pPr>
            <a:lvl3pPr marL="1371600" lvl="2" indent="-32385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128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" type="title">
  <p:cSld name="TITLE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9"/>
          <p:cNvSpPr txBox="1"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rial"/>
              <a:buNone/>
              <a:defRPr sz="37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29"/>
          <p:cNvSpPr txBox="1"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35" name="Google Shape;235;p129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40" t="23657" r="14538" b="23008"/>
          <a:stretch/>
        </p:blipFill>
        <p:spPr>
          <a:xfrm>
            <a:off x="720001" y="636329"/>
            <a:ext cx="3440196" cy="1589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Úvodní snímek">
  <p:cSld name="2_Úvodní snímek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52"/>
          <p:cNvSpPr>
            <a:spLocks noGrp="1"/>
          </p:cNvSpPr>
          <p:nvPr>
            <p:ph type="pic" idx="2"/>
          </p:nvPr>
        </p:nvSpPr>
        <p:spPr>
          <a:xfrm>
            <a:off x="1" y="0"/>
            <a:ext cx="590549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152"/>
          <p:cNvSpPr txBox="1"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rial"/>
              <a:buNone/>
              <a:defRPr sz="37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52"/>
          <p:cNvSpPr txBox="1"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41" name="Google Shape;241;p152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40" t="23657" r="14538" b="23008"/>
          <a:stretch/>
        </p:blipFill>
        <p:spPr>
          <a:xfrm>
            <a:off x="720001" y="636329"/>
            <a:ext cx="3440196" cy="1589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Úvodní snímek">
  <p:cSld name="1_Úvodní snímek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3"/>
          <p:cNvSpPr txBox="1"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rial"/>
              <a:buNone/>
              <a:defRPr sz="37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53"/>
          <p:cNvSpPr txBox="1"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45" name="Google Shape;245;p153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40" t="23657" r="14538" b="23008"/>
          <a:stretch/>
        </p:blipFill>
        <p:spPr>
          <a:xfrm>
            <a:off x="720001" y="636329"/>
            <a:ext cx="3440196" cy="1589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velký">
  <p:cSld name="Text velký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4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54"/>
          <p:cNvSpPr txBox="1">
            <a:spLocks noGrp="1"/>
          </p:cNvSpPr>
          <p:nvPr>
            <p:ph type="body" idx="1"/>
          </p:nvPr>
        </p:nvSpPr>
        <p:spPr>
          <a:xfrm>
            <a:off x="1620000" y="2122525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154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0" name="Google Shape;250;p154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běžný">
  <p:cSld name="Text běžný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5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155"/>
          <p:cNvSpPr txBox="1">
            <a:spLocks noGrp="1"/>
          </p:cNvSpPr>
          <p:nvPr>
            <p:ph type="body" idx="1"/>
          </p:nvPr>
        </p:nvSpPr>
        <p:spPr>
          <a:xfrm>
            <a:off x="1620000" y="2156503"/>
            <a:ext cx="8964000" cy="3926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155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5" name="Google Shape;255;p155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drážky velké">
  <p:cSld name="Odrážky velké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6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156"/>
          <p:cNvSpPr txBox="1">
            <a:spLocks noGrp="1"/>
          </p:cNvSpPr>
          <p:nvPr>
            <p:ph type="body" idx="1"/>
          </p:nvPr>
        </p:nvSpPr>
        <p:spPr>
          <a:xfrm>
            <a:off x="1620000" y="2135605"/>
            <a:ext cx="8964000" cy="3946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114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Noto Sans Symbols"/>
              <a:buChar char="▪"/>
              <a:defRPr sz="32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156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60" name="Google Shape;260;p156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drážky malé">
  <p:cSld name="Odrážky malé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7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57"/>
          <p:cNvSpPr txBox="1">
            <a:spLocks noGrp="1"/>
          </p:cNvSpPr>
          <p:nvPr>
            <p:ph type="body" idx="1"/>
          </p:nvPr>
        </p:nvSpPr>
        <p:spPr>
          <a:xfrm>
            <a:off x="1620000" y="2167003"/>
            <a:ext cx="8964000" cy="391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157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65" name="Google Shape;265;p157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ředělový slide 1">
  <p:cSld name="Předělový slide 1">
    <p:bg>
      <p:bgPr>
        <a:solidFill>
          <a:schemeClr val="accent5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58"/>
          <p:cNvSpPr txBox="1"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ředělový slide s obrázkem">
  <p:cSld name="Předělový slide s obrázkem">
    <p:bg>
      <p:bgPr>
        <a:solidFill>
          <a:schemeClr val="accent5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59"/>
          <p:cNvSpPr>
            <a:spLocks noGrp="1"/>
          </p:cNvSpPr>
          <p:nvPr>
            <p:ph type="pic" idx="2"/>
          </p:nvPr>
        </p:nvSpPr>
        <p:spPr>
          <a:xfrm>
            <a:off x="6286501" y="0"/>
            <a:ext cx="590549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0" name="Google Shape;270;p159"/>
          <p:cNvSpPr txBox="1"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běžný s obrázkem">
  <p:cSld name="Text běžný s obrázkem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0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60"/>
          <p:cNvSpPr txBox="1">
            <a:spLocks noGrp="1"/>
          </p:cNvSpPr>
          <p:nvPr>
            <p:ph type="body" idx="1"/>
          </p:nvPr>
        </p:nvSpPr>
        <p:spPr>
          <a:xfrm>
            <a:off x="1620000" y="2156504"/>
            <a:ext cx="4476000" cy="37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160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75" name="Google Shape;275;p160"/>
          <p:cNvSpPr>
            <a:spLocks noGrp="1"/>
          </p:cNvSpPr>
          <p:nvPr>
            <p:ph type="pic" idx="2"/>
          </p:nvPr>
        </p:nvSpPr>
        <p:spPr>
          <a:xfrm>
            <a:off x="6298501" y="2213429"/>
            <a:ext cx="4285499" cy="361866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160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sloupce podbarvené se šipkami">
  <p:cSld name="3 sloupce podbarvené se šipkami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61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61"/>
          <p:cNvSpPr txBox="1">
            <a:spLocks noGrp="1"/>
          </p:cNvSpPr>
          <p:nvPr>
            <p:ph type="body" idx="1"/>
          </p:nvPr>
        </p:nvSpPr>
        <p:spPr>
          <a:xfrm>
            <a:off x="684001" y="2257436"/>
            <a:ext cx="3105680" cy="3590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161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81" name="Google Shape;281;p161"/>
          <p:cNvSpPr txBox="1">
            <a:spLocks noGrp="1"/>
          </p:cNvSpPr>
          <p:nvPr>
            <p:ph type="body" idx="2"/>
          </p:nvPr>
        </p:nvSpPr>
        <p:spPr>
          <a:xfrm>
            <a:off x="8405601" y="2246803"/>
            <a:ext cx="3105680" cy="3590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161"/>
          <p:cNvSpPr txBox="1">
            <a:spLocks noGrp="1"/>
          </p:cNvSpPr>
          <p:nvPr>
            <p:ph type="body" idx="3"/>
          </p:nvPr>
        </p:nvSpPr>
        <p:spPr>
          <a:xfrm>
            <a:off x="4544801" y="2257436"/>
            <a:ext cx="3105680" cy="3590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0000" tIns="180000" rIns="144000" bIns="72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161"/>
          <p:cNvSpPr/>
          <p:nvPr/>
        </p:nvSpPr>
        <p:spPr>
          <a:xfrm>
            <a:off x="3985314" y="3880589"/>
            <a:ext cx="360717" cy="3011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84" name="Google Shape;284;p161"/>
          <p:cNvSpPr/>
          <p:nvPr/>
        </p:nvSpPr>
        <p:spPr>
          <a:xfrm>
            <a:off x="7846114" y="3880589"/>
            <a:ext cx="360717" cy="3011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85" name="Google Shape;285;p161"/>
          <p:cNvSpPr txBox="1">
            <a:spLocks noGrp="1"/>
          </p:cNvSpPr>
          <p:nvPr>
            <p:ph type="body" idx="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161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loupce s obrázky">
  <p:cSld name="4 sloupce s obrázky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2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62"/>
          <p:cNvSpPr txBox="1">
            <a:spLocks noGrp="1"/>
          </p:cNvSpPr>
          <p:nvPr>
            <p:ph type="body" idx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p162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1" name="Google Shape;291;p162"/>
          <p:cNvSpPr>
            <a:spLocks noGrp="1"/>
          </p:cNvSpPr>
          <p:nvPr>
            <p:ph type="pic" idx="2"/>
          </p:nvPr>
        </p:nvSpPr>
        <p:spPr>
          <a:xfrm>
            <a:off x="684000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Google Shape;292;p162"/>
          <p:cNvSpPr txBox="1">
            <a:spLocks noGrp="1"/>
          </p:cNvSpPr>
          <p:nvPr>
            <p:ph type="body" idx="3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3" name="Google Shape;293;p162"/>
          <p:cNvSpPr>
            <a:spLocks noGrp="1"/>
          </p:cNvSpPr>
          <p:nvPr>
            <p:ph type="pic" idx="4"/>
          </p:nvPr>
        </p:nvSpPr>
        <p:spPr>
          <a:xfrm>
            <a:off x="9077723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162"/>
          <p:cNvSpPr txBox="1">
            <a:spLocks noGrp="1"/>
          </p:cNvSpPr>
          <p:nvPr>
            <p:ph type="body" idx="5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162"/>
          <p:cNvSpPr>
            <a:spLocks noGrp="1"/>
          </p:cNvSpPr>
          <p:nvPr>
            <p:ph type="pic" idx="6"/>
          </p:nvPr>
        </p:nvSpPr>
        <p:spPr>
          <a:xfrm>
            <a:off x="6279816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162"/>
          <p:cNvSpPr txBox="1">
            <a:spLocks noGrp="1"/>
          </p:cNvSpPr>
          <p:nvPr>
            <p:ph type="body" idx="7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162"/>
          <p:cNvSpPr>
            <a:spLocks noGrp="1"/>
          </p:cNvSpPr>
          <p:nvPr>
            <p:ph type="pic" idx="8"/>
          </p:nvPr>
        </p:nvSpPr>
        <p:spPr>
          <a:xfrm>
            <a:off x="3481908" y="1492625"/>
            <a:ext cx="2428993" cy="2602004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162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4 sloupce s obrázky">
  <p:cSld name="Podnadpis, 4 sloupce s obrázky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3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163"/>
          <p:cNvSpPr txBox="1">
            <a:spLocks noGrp="1"/>
          </p:cNvSpPr>
          <p:nvPr>
            <p:ph type="body" idx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163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03" name="Google Shape;303;p163"/>
          <p:cNvSpPr>
            <a:spLocks noGrp="1"/>
          </p:cNvSpPr>
          <p:nvPr>
            <p:ph type="pic" idx="2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163"/>
          <p:cNvSpPr txBox="1">
            <a:spLocks noGrp="1"/>
          </p:cNvSpPr>
          <p:nvPr>
            <p:ph type="body" idx="3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163"/>
          <p:cNvSpPr>
            <a:spLocks noGrp="1"/>
          </p:cNvSpPr>
          <p:nvPr>
            <p:ph type="pic" idx="4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163"/>
          <p:cNvSpPr txBox="1">
            <a:spLocks noGrp="1"/>
          </p:cNvSpPr>
          <p:nvPr>
            <p:ph type="body" idx="5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163"/>
          <p:cNvSpPr>
            <a:spLocks noGrp="1"/>
          </p:cNvSpPr>
          <p:nvPr>
            <p:ph type="pic" idx="6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08" name="Google Shape;308;p163"/>
          <p:cNvSpPr txBox="1">
            <a:spLocks noGrp="1"/>
          </p:cNvSpPr>
          <p:nvPr>
            <p:ph type="body" idx="7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163"/>
          <p:cNvSpPr>
            <a:spLocks noGrp="1"/>
          </p:cNvSpPr>
          <p:nvPr>
            <p:ph type="pic" idx="8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163"/>
          <p:cNvSpPr txBox="1">
            <a:spLocks noGrp="1"/>
          </p:cNvSpPr>
          <p:nvPr>
            <p:ph type="body" idx="9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163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odnadpis, 4 sloupce s obrázky">
  <p:cSld name="1_Podnadpis, 4 sloupce s obrázky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4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64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15" name="Google Shape;315;p164"/>
          <p:cNvSpPr>
            <a:spLocks noGrp="1"/>
          </p:cNvSpPr>
          <p:nvPr>
            <p:ph type="pic" idx="2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164"/>
          <p:cNvSpPr>
            <a:spLocks noGrp="1"/>
          </p:cNvSpPr>
          <p:nvPr>
            <p:ph type="pic" idx="3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164"/>
          <p:cNvSpPr>
            <a:spLocks noGrp="1"/>
          </p:cNvSpPr>
          <p:nvPr>
            <p:ph type="pic" idx="4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18" name="Google Shape;318;p164"/>
          <p:cNvSpPr>
            <a:spLocks noGrp="1"/>
          </p:cNvSpPr>
          <p:nvPr>
            <p:ph type="pic" idx="5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  <a:noFill/>
          <a:ln>
            <a:noFill/>
          </a:ln>
        </p:spPr>
      </p:sp>
      <p:sp>
        <p:nvSpPr>
          <p:cNvPr id="319" name="Google Shape;319;p164"/>
          <p:cNvSpPr txBox="1">
            <a:spLocks noGrp="1"/>
          </p:cNvSpPr>
          <p:nvPr>
            <p:ph type="body" idx="1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p164"/>
          <p:cNvSpPr txBox="1">
            <a:spLocks noGrp="1"/>
          </p:cNvSpPr>
          <p:nvPr>
            <p:ph type="body" idx="6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1" name="Google Shape;321;p164"/>
          <p:cNvSpPr txBox="1">
            <a:spLocks noGrp="1"/>
          </p:cNvSpPr>
          <p:nvPr>
            <p:ph type="body" idx="7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2" name="Google Shape;322;p164"/>
          <p:cNvSpPr txBox="1">
            <a:spLocks noGrp="1"/>
          </p:cNvSpPr>
          <p:nvPr>
            <p:ph type="body" idx="8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164"/>
          <p:cNvSpPr txBox="1">
            <a:spLocks noGrp="1"/>
          </p:cNvSpPr>
          <p:nvPr>
            <p:ph type="body" idx="9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70"/>
              <a:buFont typeface="Noto Sans Symbols"/>
              <a:buNone/>
              <a:defRPr sz="13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164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loupce s obrázky a popisem">
  <p:cSld name="4 sloupce s obrázky a popisem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65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165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28" name="Google Shape;328;p165"/>
          <p:cNvSpPr>
            <a:spLocks noGrp="1"/>
          </p:cNvSpPr>
          <p:nvPr>
            <p:ph type="pic" idx="2"/>
          </p:nvPr>
        </p:nvSpPr>
        <p:spPr>
          <a:xfrm>
            <a:off x="684000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165"/>
          <p:cNvSpPr>
            <a:spLocks noGrp="1"/>
          </p:cNvSpPr>
          <p:nvPr>
            <p:ph type="pic" idx="3"/>
          </p:nvPr>
        </p:nvSpPr>
        <p:spPr>
          <a:xfrm>
            <a:off x="9077723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165"/>
          <p:cNvSpPr>
            <a:spLocks noGrp="1"/>
          </p:cNvSpPr>
          <p:nvPr>
            <p:ph type="pic" idx="4"/>
          </p:nvPr>
        </p:nvSpPr>
        <p:spPr>
          <a:xfrm>
            <a:off x="6279816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165"/>
          <p:cNvSpPr>
            <a:spLocks noGrp="1"/>
          </p:cNvSpPr>
          <p:nvPr>
            <p:ph type="pic" idx="5"/>
          </p:nvPr>
        </p:nvSpPr>
        <p:spPr>
          <a:xfrm>
            <a:off x="3481908" y="1486968"/>
            <a:ext cx="2428993" cy="2607660"/>
          </a:xfrm>
          <a:prstGeom prst="rect">
            <a:avLst/>
          </a:prstGeom>
          <a:noFill/>
          <a:ln>
            <a:noFill/>
          </a:ln>
        </p:spPr>
      </p:sp>
      <p:sp>
        <p:nvSpPr>
          <p:cNvPr id="332" name="Google Shape;332;p165"/>
          <p:cNvSpPr txBox="1">
            <a:spLocks noGrp="1"/>
          </p:cNvSpPr>
          <p:nvPr>
            <p:ph type="body" idx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3" name="Google Shape;333;p165"/>
          <p:cNvSpPr txBox="1">
            <a:spLocks noGrp="1"/>
          </p:cNvSpPr>
          <p:nvPr>
            <p:ph type="body" idx="6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4" name="Google Shape;334;p165"/>
          <p:cNvSpPr txBox="1">
            <a:spLocks noGrp="1"/>
          </p:cNvSpPr>
          <p:nvPr>
            <p:ph type="body" idx="7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165"/>
          <p:cNvSpPr txBox="1">
            <a:spLocks noGrp="1"/>
          </p:cNvSpPr>
          <p:nvPr>
            <p:ph type="body" idx="8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350"/>
              <a:buFont typeface="Noto Sans Symbols"/>
              <a:buNone/>
              <a:defRPr sz="1500"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165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 graf">
  <p:cSld name="Text a graf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6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66"/>
          <p:cNvSpPr txBox="1">
            <a:spLocks noGrp="1"/>
          </p:cNvSpPr>
          <p:nvPr>
            <p:ph type="body" idx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None/>
              <a:defRPr b="0">
                <a:solidFill>
                  <a:schemeClr val="dk1"/>
                </a:solidFill>
              </a:defRPr>
            </a:lvl1pPr>
            <a:lvl2pPr marL="914400" lvl="1" indent="-331469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20"/>
              <a:buFont typeface="Noto Sans Symbols"/>
              <a:buChar char="▪"/>
              <a:defRPr/>
            </a:lvl2pPr>
            <a:lvl3pPr marL="1371600" lvl="2" indent="-32385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166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1" name="Google Shape;341;p166"/>
          <p:cNvSpPr>
            <a:spLocks noGrp="1"/>
          </p:cNvSpPr>
          <p:nvPr>
            <p:ph type="chart" idx="2"/>
          </p:nvPr>
        </p:nvSpPr>
        <p:spPr>
          <a:xfrm>
            <a:off x="5341121" y="1846262"/>
            <a:ext cx="6157278" cy="338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2" name="Google Shape;342;p166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text a graf">
  <p:cSld name="Podnadpis, text a graf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67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67"/>
          <p:cNvSpPr txBox="1">
            <a:spLocks noGrp="1"/>
          </p:cNvSpPr>
          <p:nvPr>
            <p:ph type="body" idx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None/>
              <a:defRPr b="0">
                <a:solidFill>
                  <a:schemeClr val="dk1"/>
                </a:solidFill>
              </a:defRPr>
            </a:lvl1pPr>
            <a:lvl2pPr marL="914400" lvl="1" indent="-331469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20"/>
              <a:buFont typeface="Noto Sans Symbols"/>
              <a:buChar char="▪"/>
              <a:defRPr/>
            </a:lvl2pPr>
            <a:lvl3pPr marL="1371600" lvl="2" indent="-32385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/>
            </a:lvl3pPr>
            <a:lvl4pPr marL="1828800" lvl="3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/>
            </a:lvl4pPr>
            <a:lvl5pPr marL="2286000" lvl="4" indent="-304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167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7" name="Google Shape;347;p167"/>
          <p:cNvSpPr>
            <a:spLocks noGrp="1"/>
          </p:cNvSpPr>
          <p:nvPr>
            <p:ph type="chart" idx="2"/>
          </p:nvPr>
        </p:nvSpPr>
        <p:spPr>
          <a:xfrm>
            <a:off x="5341121" y="2165625"/>
            <a:ext cx="6157278" cy="338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167"/>
          <p:cNvSpPr txBox="1">
            <a:spLocks noGrp="1"/>
          </p:cNvSpPr>
          <p:nvPr>
            <p:ph type="body" idx="3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9" name="Google Shape;349;p167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dnadpis, text a tabulka">
  <p:cSld name="Podnadpis, text a tabulka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68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168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3" name="Google Shape;353;p168"/>
          <p:cNvSpPr txBox="1">
            <a:spLocks noGrp="1"/>
          </p:cNvSpPr>
          <p:nvPr>
            <p:ph type="body" idx="1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4" name="Google Shape;354;p168"/>
          <p:cNvSpPr txBox="1">
            <a:spLocks noGrp="1"/>
          </p:cNvSpPr>
          <p:nvPr>
            <p:ph type="body" idx="2"/>
          </p:nvPr>
        </p:nvSpPr>
        <p:spPr>
          <a:xfrm>
            <a:off x="1620000" y="2167003"/>
            <a:ext cx="3516021" cy="391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5" name="Google Shape;355;p168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věr a shrnutí">
  <p:cSld name="Závěr a shrnutí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69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169"/>
          <p:cNvSpPr txBox="1">
            <a:spLocks noGrp="1"/>
          </p:cNvSpPr>
          <p:nvPr>
            <p:ph type="body" idx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kladní s podnadpisem">
  <p:cSld name="Základní s podnadpisem">
    <p:bg>
      <p:bgPr>
        <a:solidFill>
          <a:schemeClr val="lt1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74"/>
          <p:cNvSpPr txBox="1">
            <a:spLocks noGrp="1"/>
          </p:cNvSpPr>
          <p:nvPr>
            <p:ph type="body" idx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▪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2pPr>
            <a:lvl3pPr marL="1371600" lvl="2" indent="-32385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▪"/>
              <a:defRPr>
                <a:solidFill>
                  <a:schemeClr val="accent1"/>
                </a:solidFill>
              </a:defRPr>
            </a:lvl3pPr>
            <a:lvl4pPr marL="1828800" lvl="3" indent="-304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/>
            </a:lvl4pPr>
            <a:lvl5pPr marL="2286000" lvl="4" indent="-304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1" name="Google Shape;361;p174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62" name="Google Shape;362;p174"/>
          <p:cNvSpPr txBox="1"/>
          <p:nvPr/>
        </p:nvSpPr>
        <p:spPr>
          <a:xfrm>
            <a:off x="693600" y="6300000"/>
            <a:ext cx="39528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Ministerstvo školství, mládeže a tělovýchovy</a:t>
            </a:r>
            <a:endParaRPr/>
          </a:p>
        </p:txBody>
      </p:sp>
      <p:sp>
        <p:nvSpPr>
          <p:cNvPr id="363" name="Google Shape;363;p174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174"/>
          <p:cNvSpPr txBox="1">
            <a:spLocks noGrp="1"/>
          </p:cNvSpPr>
          <p:nvPr>
            <p:ph type="body" idx="2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75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ávěr a poděkování">
  <p:cSld name="Závěr a poděkování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76"/>
          <p:cNvSpPr txBox="1"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rial"/>
              <a:buNone/>
              <a:defRPr sz="37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176"/>
          <p:cNvSpPr txBox="1"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370" name="Google Shape;370;p176" descr="Obsah obrázku text, Písmo, snímek obrazovky, Grafika&#10;&#10;Obsah generovaný pomocí AI může být nesprávný."/>
          <p:cNvPicPr preferRelativeResize="0"/>
          <p:nvPr/>
        </p:nvPicPr>
        <p:blipFill rotWithShape="1">
          <a:blip r:embed="rId2">
            <a:alphaModFix/>
          </a:blip>
          <a:srcRect l="14540" t="23657" r="14538" b="23008"/>
          <a:stretch/>
        </p:blipFill>
        <p:spPr>
          <a:xfrm>
            <a:off x="720001" y="636329"/>
            <a:ext cx="3440196" cy="1589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7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7"/>
          <p:cNvSpPr txBox="1">
            <a:spLocks noGrp="1"/>
          </p:cNvSpPr>
          <p:nvPr>
            <p:ph type="body" idx="1"/>
          </p:nvPr>
        </p:nvSpPr>
        <p:spPr>
          <a:xfrm>
            <a:off x="684000" y="1825625"/>
            <a:ext cx="9900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7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13" name="Google Shape;13;p117" descr="Obsah obrázku symbol, Grafika, logo, snímek obrazovky&#10;&#10;Obsah generovaný pomocí AI může být nesprávný."/>
          <p:cNvPicPr preferRelativeResize="0"/>
          <p:nvPr/>
        </p:nvPicPr>
        <p:blipFill rotWithShape="1">
          <a:blip r:embed="rId31">
            <a:alphaModFix/>
          </a:blip>
          <a:srcRect l="32111" t="23639" r="32108" b="23684"/>
          <a:stretch/>
        </p:blipFill>
        <p:spPr>
          <a:xfrm>
            <a:off x="11037600" y="0"/>
            <a:ext cx="504859" cy="100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739" r:id="rId2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9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6" name="Google Shape;196;p119"/>
          <p:cNvSpPr txBox="1">
            <a:spLocks noGrp="1"/>
          </p:cNvSpPr>
          <p:nvPr>
            <p:ph type="body" idx="1"/>
          </p:nvPr>
        </p:nvSpPr>
        <p:spPr>
          <a:xfrm>
            <a:off x="1677971" y="2160000"/>
            <a:ext cx="8906029" cy="407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119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198" name="Google Shape;198;p119" descr="Obsah obrázku symbol, Grafika, logo, snímek obrazovky&#10;&#10;Obsah generovaný pomocí AI může být nesprávný."/>
          <p:cNvPicPr preferRelativeResize="0"/>
          <p:nvPr/>
        </p:nvPicPr>
        <p:blipFill rotWithShape="1">
          <a:blip r:embed="rId28">
            <a:alphaModFix/>
          </a:blip>
          <a:srcRect l="32111" t="23639" r="32108" b="23684"/>
          <a:stretch/>
        </p:blipFill>
        <p:spPr>
          <a:xfrm>
            <a:off x="11037600" y="0"/>
            <a:ext cx="504859" cy="100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704" r:id="rId22"/>
    <p:sldLayoutId id="2147483705" r:id="rId23"/>
    <p:sldLayoutId id="2147483706" r:id="rId24"/>
    <p:sldLayoutId id="2147483707" r:id="rId25"/>
    <p:sldLayoutId id="2147483708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.org/en/publications/strengthening-the-results-chain_544032a1-en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xperience.arcgis.com/experience/017cfa4ba7aa4a90a14e7e635e13c69d/page/strana-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pjak.cz/vyzvy/vyzva-c-02_23_018-akcni-planovani-v-uzemi-idz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4" Type="http://schemas.openxmlformats.org/officeDocument/2006/relationships/hyperlink" Target="https://opjak.cz/vyzvy/vyzva-c-02_25_040-podpora-poradenskeho-system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smt.gov.cz/vzdelavani/vysoke-skolstvi/program-na-podporu-navyseni-kapacit-verejnych-vysokych-skol-1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"/>
          <p:cNvSpPr txBox="1"/>
          <p:nvPr/>
        </p:nvSpPr>
        <p:spPr>
          <a:xfrm>
            <a:off x="529213" y="588790"/>
            <a:ext cx="11133573" cy="1351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22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"/>
          <p:cNvSpPr txBox="1">
            <a:spLocks noGrp="1"/>
          </p:cNvSpPr>
          <p:nvPr>
            <p:ph type="ctrTitle"/>
          </p:nvPr>
        </p:nvSpPr>
        <p:spPr>
          <a:xfrm>
            <a:off x="5407307" y="2470567"/>
            <a:ext cx="6034268" cy="191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30"/>
              <a:buFont typeface="Arial"/>
              <a:buNone/>
            </a:pPr>
            <a:r>
              <a:rPr lang="cs-CZ" sz="2800" dirty="0">
                <a:solidFill>
                  <a:schemeClr val="accent5"/>
                </a:solidFill>
              </a:rPr>
              <a:t>Priority PM pro oblast vzdělávání na roky 2026-29+</a:t>
            </a:r>
            <a:r>
              <a:rPr lang="cs-CZ" sz="2800" dirty="0"/>
              <a:t/>
            </a:r>
            <a:br>
              <a:rPr lang="cs-CZ" sz="2800" dirty="0"/>
            </a:br>
            <a:endParaRPr sz="2830" dirty="0"/>
          </a:p>
        </p:txBody>
      </p:sp>
      <p:sp>
        <p:nvSpPr>
          <p:cNvPr id="378" name="Google Shape;378;p1"/>
          <p:cNvSpPr txBox="1">
            <a:spLocks noGrp="1"/>
          </p:cNvSpPr>
          <p:nvPr>
            <p:ph type="subTitle" idx="1"/>
          </p:nvPr>
        </p:nvSpPr>
        <p:spPr>
          <a:xfrm>
            <a:off x="1299990" y="5485023"/>
            <a:ext cx="9711310" cy="10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cs-CZ" dirty="0"/>
              <a:t>Představení priorit PM, Asociace speciálních pedagogů ČR, z.s. Praha, 24.4.2026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xmlns="" id="{B7BD7817-159F-9C38-77DD-1C567AE9557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6673" r="15023"/>
          <a:stretch>
            <a:fillRect/>
          </a:stretch>
        </p:blipFill>
        <p:spPr>
          <a:xfrm flipH="1">
            <a:off x="0" y="0"/>
            <a:ext cx="599767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xmlns="" id="{82EBA65B-B740-09B3-D69B-2A2B39F50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346" y="1410927"/>
            <a:ext cx="5400000" cy="1916866"/>
          </a:xfrm>
        </p:spPr>
        <p:txBody>
          <a:bodyPr>
            <a:normAutofit fontScale="90000"/>
          </a:bodyPr>
          <a:lstStyle/>
          <a:p>
            <a:r>
              <a:rPr lang="cs-CZ"/>
              <a:t>Vzdělání našich dětí je budoucnost naší země.</a:t>
            </a:r>
            <a:br>
              <a:rPr lang="cs-CZ"/>
            </a:br>
            <a:r>
              <a:rPr lang="cs-CZ"/>
              <a:t/>
            </a:r>
            <a:br>
              <a:rPr lang="cs-CZ"/>
            </a:br>
            <a:r>
              <a:rPr lang="cs-CZ"/>
              <a:t>Vraťme mu kontinuitu. Vraťme se ke Strategii 2030+.  </a:t>
            </a:r>
            <a:br>
              <a:rPr lang="cs-CZ"/>
            </a:br>
            <a:r>
              <a:rPr lang="cs-CZ"/>
              <a:t/>
            </a:r>
            <a:br>
              <a:rPr lang="cs-CZ"/>
            </a:br>
            <a:endParaRPr lang="cs-CZ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xmlns="" id="{F7AAF1D2-1035-DE06-A676-26B966F69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5208997"/>
            <a:ext cx="5400000" cy="997673"/>
          </a:xfrm>
        </p:spPr>
        <p:txBody>
          <a:bodyPr/>
          <a:lstStyle/>
          <a:p>
            <a:r>
              <a:rPr lang="cs-CZ"/>
              <a:t>Robert Plaga</a:t>
            </a:r>
          </a:p>
        </p:txBody>
      </p:sp>
    </p:spTree>
    <p:extLst>
      <p:ext uri="{BB962C8B-B14F-4D97-AF65-F5344CB8AC3E}">
        <p14:creationId xmlns:p14="http://schemas.microsoft.com/office/powerpoint/2010/main" val="255513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A614BA8-FC95-3FFA-C6BA-FF6EE765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Strategie 2030+ vybudovala shodu na dvou hlavních cílech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E390369B-B609-A2B5-235B-54158DCB9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0000" y="2548835"/>
            <a:ext cx="8964000" cy="3533689"/>
          </a:xfrm>
        </p:spPr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cs-CZ" sz="2150">
                <a:solidFill>
                  <a:schemeClr val="accent3"/>
                </a:solidFill>
              </a:rPr>
              <a:t>Zaměřit vzdělávání více na získávání kompetencí potřebných pro aktivní občanský, profesní a osobní život. </a:t>
            </a:r>
          </a:p>
          <a:p>
            <a:pPr marL="571500" indent="-457200">
              <a:buFont typeface="+mj-lt"/>
              <a:buAutoNum type="arabicPeriod"/>
            </a:pPr>
            <a:endParaRPr lang="cs-CZ" sz="2150">
              <a:solidFill>
                <a:schemeClr val="accent3"/>
              </a:solidFill>
            </a:endParaRPr>
          </a:p>
          <a:p>
            <a:pPr marL="571500" indent="-457200">
              <a:buFont typeface="+mj-lt"/>
              <a:buAutoNum type="arabicPeriod"/>
            </a:pPr>
            <a:endParaRPr lang="cs-CZ" sz="2150">
              <a:solidFill>
                <a:schemeClr val="accent3"/>
              </a:solidFill>
            </a:endParaRPr>
          </a:p>
          <a:p>
            <a:pPr marL="571500" indent="-457200">
              <a:buFont typeface="+mj-lt"/>
              <a:buAutoNum type="arabicPeriod"/>
            </a:pPr>
            <a:r>
              <a:rPr lang="cs-CZ" sz="2150">
                <a:solidFill>
                  <a:schemeClr val="accent3"/>
                </a:solidFill>
              </a:rPr>
              <a:t>Snížit nerovnosti v přístupu ke kvalitnímu vzdělávání a umožnit maximální rozvoj potenciálu dětí, žáků a studentů.</a:t>
            </a:r>
            <a:r>
              <a:rPr lang="cs-CZ"/>
              <a:t>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D4F827AC-DC96-BFB7-21AA-383A18178F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292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7AB54B66-C7A4-E883-9CBE-613C2EBCD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">
            <a:extLst>
              <a:ext uri="{FF2B5EF4-FFF2-40B4-BE49-F238E27FC236}">
                <a16:creationId xmlns:a16="http://schemas.microsoft.com/office/drawing/2014/main" xmlns="" id="{F8A95AF5-E652-BF89-0088-EB3A51BA5F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algn="ctr"/>
            <a:r>
              <a:rPr lang="cs-CZ"/>
              <a:t>Klíčové procesy řízení: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A9EB162-5935-3678-8C0C-44C01F240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260" y="1155310"/>
            <a:ext cx="9976903" cy="4526853"/>
          </a:xfrm>
        </p:spPr>
        <p:txBody>
          <a:bodyPr/>
          <a:lstStyle/>
          <a:p>
            <a:pPr marL="101600" indent="0" algn="just">
              <a:buNone/>
            </a:pPr>
            <a:r>
              <a:rPr lang="cs-CZ" sz="2400" dirty="0">
                <a:solidFill>
                  <a:schemeClr val="bg2"/>
                </a:solidFill>
              </a:rPr>
              <a:t>Prioritní oblasti – prioritní osy (tematické i z pohledu řízení):</a:t>
            </a:r>
          </a:p>
          <a:p>
            <a:pPr marL="101600" indent="0" algn="just">
              <a:buNone/>
            </a:pPr>
            <a:endParaRPr lang="cs-CZ" sz="2400" dirty="0">
              <a:solidFill>
                <a:srgbClr val="234596"/>
              </a:solidFill>
            </a:endParaRPr>
          </a:p>
          <a:p>
            <a:pPr algn="just"/>
            <a:r>
              <a:rPr lang="cs-CZ" sz="2400" b="1" dirty="0">
                <a:solidFill>
                  <a:srgbClr val="234596"/>
                </a:solidFill>
              </a:rPr>
              <a:t>P1 Řízení</a:t>
            </a:r>
            <a:r>
              <a:rPr lang="cs-CZ" sz="2400" b="1" dirty="0">
                <a:solidFill>
                  <a:srgbClr val="215E99"/>
                </a:solidFill>
              </a:rPr>
              <a:t> </a:t>
            </a:r>
            <a:endParaRPr lang="cs-CZ" sz="2400" b="1" dirty="0">
              <a:solidFill>
                <a:srgbClr val="234596"/>
              </a:solidFill>
            </a:endParaRPr>
          </a:p>
          <a:p>
            <a:pPr algn="just"/>
            <a:r>
              <a:rPr lang="cs-CZ" sz="2400" b="1" dirty="0">
                <a:solidFill>
                  <a:srgbClr val="234596"/>
                </a:solidFill>
              </a:rPr>
              <a:t>P2 Učitelé a ředitelé</a:t>
            </a:r>
            <a:r>
              <a:rPr lang="cs-CZ" sz="2400" b="1" dirty="0">
                <a:solidFill>
                  <a:srgbClr val="215E99"/>
                </a:solidFill>
              </a:rPr>
              <a:t> </a:t>
            </a:r>
            <a:endParaRPr lang="en-US" sz="2400" b="1" dirty="0">
              <a:solidFill>
                <a:srgbClr val="545860"/>
              </a:solidFill>
            </a:endParaRPr>
          </a:p>
          <a:p>
            <a:pPr algn="just"/>
            <a:r>
              <a:rPr lang="cs-CZ" sz="2400" b="1" dirty="0">
                <a:solidFill>
                  <a:srgbClr val="234596"/>
                </a:solidFill>
              </a:rPr>
              <a:t>P3 Efektivní podpora potřebných žáků (nerovnosti)</a:t>
            </a:r>
            <a:endParaRPr lang="en-US" sz="2400" b="1" dirty="0">
              <a:solidFill>
                <a:srgbClr val="545860"/>
              </a:solidFill>
            </a:endParaRPr>
          </a:p>
          <a:p>
            <a:pPr algn="just"/>
            <a:r>
              <a:rPr lang="cs-CZ" sz="2400" b="1" dirty="0">
                <a:solidFill>
                  <a:srgbClr val="234596"/>
                </a:solidFill>
              </a:rPr>
              <a:t>P4 Střední školy</a:t>
            </a:r>
            <a:r>
              <a:rPr lang="cs-CZ" sz="2400" b="1" dirty="0"/>
              <a:t> </a:t>
            </a:r>
            <a:endParaRPr lang="en-US" sz="2400" b="1" dirty="0"/>
          </a:p>
          <a:p>
            <a:pPr algn="just"/>
            <a:r>
              <a:rPr lang="cs-CZ" sz="2400" b="1" dirty="0">
                <a:solidFill>
                  <a:srgbClr val="234596"/>
                </a:solidFill>
              </a:rPr>
              <a:t>P5 Vysoké školy</a:t>
            </a:r>
            <a:r>
              <a:rPr lang="cs-CZ" sz="2400" b="1" dirty="0"/>
              <a:t> </a:t>
            </a:r>
            <a:endParaRPr lang="en-US" sz="2400" b="1" dirty="0">
              <a:solidFill>
                <a:schemeClr val="tx1"/>
              </a:solidFill>
            </a:endParaRPr>
          </a:p>
          <a:p>
            <a:pPr algn="just"/>
            <a:endParaRPr lang="cs-CZ" sz="2400" dirty="0">
              <a:solidFill>
                <a:schemeClr val="tx1"/>
              </a:solidFill>
            </a:endParaRPr>
          </a:p>
          <a:p>
            <a:pPr algn="just"/>
            <a:r>
              <a:rPr lang="cs-CZ" sz="2400" dirty="0">
                <a:solidFill>
                  <a:schemeClr val="tx1"/>
                </a:solidFill>
              </a:rPr>
              <a:t>řízení </a:t>
            </a:r>
            <a:r>
              <a:rPr lang="cs-CZ" sz="2400" dirty="0">
                <a:solidFill>
                  <a:schemeClr val="accent1"/>
                </a:solidFill>
              </a:rPr>
              <a:t>procesu revizí RVP</a:t>
            </a:r>
            <a:endParaRPr lang="en-US" dirty="0"/>
          </a:p>
        </p:txBody>
      </p:sp>
      <p:sp>
        <p:nvSpPr>
          <p:cNvPr id="2" name="Google Shape;406;p5">
            <a:extLst>
              <a:ext uri="{FF2B5EF4-FFF2-40B4-BE49-F238E27FC236}">
                <a16:creationId xmlns:a16="http://schemas.microsoft.com/office/drawing/2014/main" xmlns="" id="{044A7023-68F2-0E4A-EAA2-8AB432DB3D56}"/>
              </a:ext>
            </a:extLst>
          </p:cNvPr>
          <p:cNvSpPr txBox="1">
            <a:spLocks/>
          </p:cNvSpPr>
          <p:nvPr/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100000"/>
            </a:pPr>
            <a:r>
              <a:rPr lang="it-IT" dirty="0"/>
              <a:t>Prioritní ob</a:t>
            </a:r>
            <a:r>
              <a:rPr lang="cs-CZ" dirty="0"/>
              <a:t> Prioritní oblasti </a:t>
            </a:r>
            <a:r>
              <a:rPr lang="it-IT" dirty="0"/>
              <a:t>asti – priorita 1: Řízení </a:t>
            </a:r>
          </a:p>
        </p:txBody>
      </p:sp>
    </p:spTree>
    <p:extLst>
      <p:ext uri="{BB962C8B-B14F-4D97-AF65-F5344CB8AC3E}">
        <p14:creationId xmlns:p14="http://schemas.microsoft.com/office/powerpoint/2010/main" val="3168436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"/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cs-CZ" dirty="0"/>
              <a:t>Prioritní oblasti – priorita 1: Řízení </a:t>
            </a:r>
            <a:endParaRPr dirty="0"/>
          </a:p>
        </p:txBody>
      </p:sp>
      <p:sp>
        <p:nvSpPr>
          <p:cNvPr id="407" name="Google Shape;407;p5"/>
          <p:cNvSpPr txBox="1">
            <a:spLocks noGrp="1"/>
          </p:cNvSpPr>
          <p:nvPr>
            <p:ph type="body" idx="1"/>
          </p:nvPr>
        </p:nvSpPr>
        <p:spPr>
          <a:xfrm>
            <a:off x="684000" y="1219200"/>
            <a:ext cx="10929193" cy="464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indent="0"/>
            <a:r>
              <a:rPr lang="cs-CZ" i="1" dirty="0">
                <a:solidFill>
                  <a:schemeClr val="bg2"/>
                </a:solidFill>
              </a:rPr>
              <a:t>Zaměříme řízení vzdělávacího systému na dosahování výše definovaných cílů a rozhodování založené na datech. </a:t>
            </a:r>
          </a:p>
          <a:p>
            <a:pPr marL="0" indent="0"/>
            <a:endParaRPr lang="cs-CZ" b="0" dirty="0">
              <a:solidFill>
                <a:schemeClr val="bg2"/>
              </a:solidFill>
            </a:endParaRP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Strategické řízení na základě dat: </a:t>
            </a:r>
            <a:r>
              <a:rPr lang="cs-CZ" b="0" dirty="0" err="1">
                <a:solidFill>
                  <a:schemeClr val="bg2"/>
                </a:solidFill>
              </a:rPr>
              <a:t>Prioritizujeme</a:t>
            </a:r>
            <a:r>
              <a:rPr lang="cs-CZ" b="0" dirty="0">
                <a:solidFill>
                  <a:schemeClr val="bg2"/>
                </a:solidFill>
              </a:rPr>
              <a:t> opatření pro naplnění Strategie 2030+, nastavíme indikátory kvality a zajistíme, aby všichni aktéři měli a využívali data pro vlastní učení a zlepšování řízení.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Dostatečné, efektivní a motivující financování: </a:t>
            </a:r>
            <a:r>
              <a:rPr lang="cs-CZ" b="0" dirty="0">
                <a:solidFill>
                  <a:schemeClr val="bg2"/>
                </a:solidFill>
              </a:rPr>
              <a:t>Zajistíme financování min. na úrovni 6 % HDP do roku 2030 (viz Hospodářská strategie) a nasměrujeme financování tak, aby efektivně podporovalo </a:t>
            </a:r>
            <a:r>
              <a:rPr lang="cs-CZ" b="0" dirty="0" err="1">
                <a:solidFill>
                  <a:schemeClr val="bg2"/>
                </a:solidFill>
              </a:rPr>
              <a:t>prioritizovaná</a:t>
            </a:r>
            <a:r>
              <a:rPr lang="cs-CZ" b="0" dirty="0">
                <a:solidFill>
                  <a:schemeClr val="bg2"/>
                </a:solidFill>
              </a:rPr>
              <a:t> opatření a motivovalo k dosahování cílů.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Zlepšení řízení resortu MŠMT: </a:t>
            </a:r>
            <a:r>
              <a:rPr lang="cs-CZ" b="0" dirty="0">
                <a:solidFill>
                  <a:schemeClr val="bg2"/>
                </a:solidFill>
              </a:rPr>
              <a:t>Nastavíme strategii rozvoje resortu MŠMT, zvýšíme jeho konkurenceschopnost na trhu práce, zefektivníme fungování a posílíme jeho schopnost naplňovat cíle Strategie 2030+. </a:t>
            </a:r>
          </a:p>
          <a:p>
            <a:pPr marL="363538" indent="0"/>
            <a:r>
              <a:rPr lang="cs-CZ" dirty="0">
                <a:solidFill>
                  <a:schemeClr val="bg2"/>
                </a:solidFill>
              </a:rPr>
              <a:t>Zlepšení řízení školství v regionech: </a:t>
            </a:r>
            <a:r>
              <a:rPr lang="cs-CZ" b="0" dirty="0">
                <a:solidFill>
                  <a:schemeClr val="bg2"/>
                </a:solidFill>
              </a:rPr>
              <a:t>Vymezíme odpovědnost zřizovatelů za kvalitu vzdělávání v jejich školách a snížíme fragmentaci vzdělávacího systému (zvětšování ředitelství, svazkování škol, spolupráce obcí při správě škol v rámci společenství obcí apod.) při zachování dostupnosti škol co nejblíže dětem. </a:t>
            </a:r>
          </a:p>
        </p:txBody>
      </p:sp>
      <p:sp>
        <p:nvSpPr>
          <p:cNvPr id="408" name="Google Shape;408;p5"/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>
          <a:extLst>
            <a:ext uri="{FF2B5EF4-FFF2-40B4-BE49-F238E27FC236}">
              <a16:creationId xmlns:a16="http://schemas.microsoft.com/office/drawing/2014/main" xmlns="" id="{3CF63F1A-DE5E-18AC-1506-9C1F4149B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">
            <a:extLst>
              <a:ext uri="{FF2B5EF4-FFF2-40B4-BE49-F238E27FC236}">
                <a16:creationId xmlns:a16="http://schemas.microsoft.com/office/drawing/2014/main" xmlns="" id="{2E0BA355-25CF-97CA-7942-8AFDA79A4A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cs-CZ" dirty="0"/>
              <a:t>Prioritní oblasti – priorita 2: Podpora učitelů a ředitelů</a:t>
            </a:r>
            <a:endParaRPr dirty="0"/>
          </a:p>
        </p:txBody>
      </p:sp>
      <p:sp>
        <p:nvSpPr>
          <p:cNvPr id="407" name="Google Shape;407;p5">
            <a:extLst>
              <a:ext uri="{FF2B5EF4-FFF2-40B4-BE49-F238E27FC236}">
                <a16:creationId xmlns:a16="http://schemas.microsoft.com/office/drawing/2014/main" xmlns="" id="{F5FC3F38-B3F1-A7BD-A191-DE02E0C05D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9207" y="1832660"/>
            <a:ext cx="10929193" cy="464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indent="0"/>
            <a:r>
              <a:rPr lang="cs-CZ" i="1" dirty="0">
                <a:solidFill>
                  <a:schemeClr val="bg2"/>
                </a:solidFill>
              </a:rPr>
              <a:t>Podpoříme rozvoj učitelů a ředitelů v mateřských, základních a středních školách, aby dokázali efektivněji naplňovat vzdělávací cíle </a:t>
            </a:r>
          </a:p>
          <a:p>
            <a:pPr marL="0" indent="0"/>
            <a:endParaRPr lang="cs-CZ" b="0" dirty="0">
              <a:solidFill>
                <a:schemeClr val="bg2"/>
              </a:solidFill>
            </a:endParaRP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KURIKULUM</a:t>
            </a:r>
            <a:r>
              <a:rPr lang="cs-CZ" b="0" dirty="0">
                <a:solidFill>
                  <a:schemeClr val="bg2"/>
                </a:solidFill>
              </a:rPr>
              <a:t>: Dotáhneme proces revizí RVP a jejich implementaci tak, aby byly pro učitele a ředitele kvalitním nástrojem, jak dosahovat s dětmi co nejlepších výsledků.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PŘÍPRAVA</a:t>
            </a:r>
            <a:r>
              <a:rPr lang="cs-CZ" b="0" dirty="0">
                <a:solidFill>
                  <a:schemeClr val="bg2"/>
                </a:solidFill>
              </a:rPr>
              <a:t>: Budeme pedagogy špičkově připravovat na profesi a snížíme nekvalifikovanost a </a:t>
            </a:r>
            <a:r>
              <a:rPr lang="cs-CZ" b="0" dirty="0" err="1">
                <a:solidFill>
                  <a:schemeClr val="bg2"/>
                </a:solidFill>
              </a:rPr>
              <a:t>neaprobovanost</a:t>
            </a:r>
            <a:r>
              <a:rPr lang="cs-CZ" b="0" dirty="0">
                <a:solidFill>
                  <a:schemeClr val="bg2"/>
                </a:solidFill>
              </a:rPr>
              <a:t> výuky zejména v nedostatkových aprobacích. </a:t>
            </a:r>
          </a:p>
          <a:p>
            <a:pPr indent="-93663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ROZVOJ</a:t>
            </a:r>
            <a:r>
              <a:rPr lang="cs-CZ" b="0" dirty="0">
                <a:solidFill>
                  <a:schemeClr val="bg2"/>
                </a:solidFill>
              </a:rPr>
              <a:t>: Vytvoříme efektivní systém profesního rozvoje pedagogů a ředitelů.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MOTIVACE: </a:t>
            </a:r>
            <a:r>
              <a:rPr lang="cs-CZ" b="0" dirty="0">
                <a:solidFill>
                  <a:schemeClr val="bg2"/>
                </a:solidFill>
              </a:rPr>
              <a:t>Nastavíme systém odměňování tak, aby mohli pedagogové s růstem kompetencí růst i kariérně. </a:t>
            </a:r>
          </a:p>
          <a:p>
            <a:pPr marL="363538" indent="0"/>
            <a:r>
              <a:rPr lang="cs-CZ" dirty="0">
                <a:solidFill>
                  <a:schemeClr val="bg2"/>
                </a:solidFill>
              </a:rPr>
              <a:t>LEADERSHIP</a:t>
            </a:r>
            <a:r>
              <a:rPr lang="cs-CZ" b="0" dirty="0">
                <a:solidFill>
                  <a:schemeClr val="bg2"/>
                </a:solidFill>
              </a:rPr>
              <a:t>: Nastavíme systém rozvoje, podpory a vedení ředitelů a širšího vedení škol tak, aby vykonávali roli pedagogických lídrů. </a:t>
            </a:r>
          </a:p>
        </p:txBody>
      </p:sp>
      <p:sp>
        <p:nvSpPr>
          <p:cNvPr id="408" name="Google Shape;408;p5">
            <a:extLst>
              <a:ext uri="{FF2B5EF4-FFF2-40B4-BE49-F238E27FC236}">
                <a16:creationId xmlns:a16="http://schemas.microsoft.com/office/drawing/2014/main" xmlns="" id="{74F611A3-394D-28FD-0A1E-C9E87AB52C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907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>
          <a:extLst>
            <a:ext uri="{FF2B5EF4-FFF2-40B4-BE49-F238E27FC236}">
              <a16:creationId xmlns:a16="http://schemas.microsoft.com/office/drawing/2014/main" xmlns="" id="{74E06175-FD4F-D4A3-8D21-8FE6B30A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">
            <a:extLst>
              <a:ext uri="{FF2B5EF4-FFF2-40B4-BE49-F238E27FC236}">
                <a16:creationId xmlns:a16="http://schemas.microsoft.com/office/drawing/2014/main" xmlns="" id="{285451B1-16D7-B7E3-B918-D26A6B31D2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lvl="0">
              <a:buSzPct val="100000"/>
            </a:pPr>
            <a:r>
              <a:rPr lang="cs-CZ" dirty="0"/>
              <a:t>Prioritní oblasti – priorita 3: Efektivní podpora potřebných žáků (Nerovnosti) </a:t>
            </a:r>
            <a:endParaRPr dirty="0"/>
          </a:p>
        </p:txBody>
      </p:sp>
      <p:sp>
        <p:nvSpPr>
          <p:cNvPr id="407" name="Google Shape;407;p5">
            <a:extLst>
              <a:ext uri="{FF2B5EF4-FFF2-40B4-BE49-F238E27FC236}">
                <a16:creationId xmlns:a16="http://schemas.microsoft.com/office/drawing/2014/main" xmlns="" id="{ABB44C81-98DD-7FFE-5F05-5E642FEA8B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9207" y="1832660"/>
            <a:ext cx="10929193" cy="464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88900" indent="0">
              <a:spcAft>
                <a:spcPts val="1200"/>
              </a:spcAft>
            </a:pPr>
            <a:r>
              <a:rPr lang="cs-CZ" i="1" dirty="0">
                <a:solidFill>
                  <a:schemeClr val="bg2"/>
                </a:solidFill>
              </a:rPr>
              <a:t>Snížíme závislost výsledků vzdělávání dětí na jejich rodinném zázemí a podpoříme naplňování vzdělávacích možností každého dítěte podle jeho potřeb </a:t>
            </a:r>
            <a:endParaRPr lang="cs-CZ" b="0" dirty="0">
              <a:solidFill>
                <a:schemeClr val="bg2"/>
              </a:solidFill>
            </a:endParaRP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Zvýšíme účast dětí </a:t>
            </a:r>
            <a:r>
              <a:rPr lang="cs-CZ" b="0" dirty="0">
                <a:solidFill>
                  <a:schemeClr val="bg2"/>
                </a:solidFill>
              </a:rPr>
              <a:t>ze znevýhodněného prostředí v MŠ</a:t>
            </a:r>
            <a:r>
              <a:rPr lang="cs-CZ" dirty="0">
                <a:solidFill>
                  <a:schemeClr val="bg2"/>
                </a:solidFill>
              </a:rPr>
              <a:t>, </a:t>
            </a:r>
            <a:r>
              <a:rPr lang="cs-CZ" b="0" dirty="0">
                <a:solidFill>
                  <a:schemeClr val="bg2"/>
                </a:solidFill>
              </a:rPr>
              <a:t>jelikož se jedná o klíčové období v rozvoji dětí.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Zajistíme podporu potřebným žákům a školám </a:t>
            </a:r>
            <a:r>
              <a:rPr lang="cs-CZ" b="0" dirty="0">
                <a:solidFill>
                  <a:schemeClr val="bg2"/>
                </a:solidFill>
              </a:rPr>
              <a:t>pro efektivní učení (zkvalitnění práce asistentů, implementace indexového financování, efektivnější nastavení kapacit speciálních škol).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Zajistíme podporu žákům a učitelům při řešení složitých situací </a:t>
            </a:r>
            <a:r>
              <a:rPr lang="cs-CZ" b="0" dirty="0">
                <a:solidFill>
                  <a:schemeClr val="bg2"/>
                </a:solidFill>
              </a:rPr>
              <a:t>ve škole i mimo ni (posílení podpůrných pozic. zlepšení spolupráce MPSV, </a:t>
            </a:r>
            <a:r>
              <a:rPr lang="cs-CZ" b="0" dirty="0" err="1">
                <a:solidFill>
                  <a:schemeClr val="bg2"/>
                </a:solidFill>
              </a:rPr>
              <a:t>MZDr</a:t>
            </a:r>
            <a:r>
              <a:rPr lang="cs-CZ" b="0" dirty="0">
                <a:solidFill>
                  <a:schemeClr val="bg2"/>
                </a:solidFill>
              </a:rPr>
              <a:t> a MŠMT).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Snížíme segregaci </a:t>
            </a:r>
            <a:r>
              <a:rPr lang="cs-CZ" b="0" dirty="0">
                <a:solidFill>
                  <a:schemeClr val="bg2"/>
                </a:solidFill>
              </a:rPr>
              <a:t>žáků v běžných a speciálních školách. </a:t>
            </a:r>
          </a:p>
          <a:p>
            <a:pPr marL="363538" indent="0"/>
            <a:r>
              <a:rPr lang="cs-CZ" b="0" dirty="0">
                <a:solidFill>
                  <a:schemeClr val="bg2"/>
                </a:solidFill>
              </a:rPr>
              <a:t>Zlepšíme </a:t>
            </a:r>
            <a:r>
              <a:rPr lang="cs-CZ" dirty="0">
                <a:solidFill>
                  <a:schemeClr val="bg2"/>
                </a:solidFill>
              </a:rPr>
              <a:t>řízení poradenského systému</a:t>
            </a:r>
            <a:r>
              <a:rPr lang="cs-CZ" b="0" dirty="0">
                <a:solidFill>
                  <a:schemeClr val="bg2"/>
                </a:solidFill>
              </a:rPr>
              <a:t>. </a:t>
            </a:r>
          </a:p>
        </p:txBody>
      </p:sp>
      <p:sp>
        <p:nvSpPr>
          <p:cNvPr id="408" name="Google Shape;408;p5">
            <a:extLst>
              <a:ext uri="{FF2B5EF4-FFF2-40B4-BE49-F238E27FC236}">
                <a16:creationId xmlns:a16="http://schemas.microsoft.com/office/drawing/2014/main" xmlns="" id="{3139020B-6C2E-C78E-2F39-6DE9A01BA57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664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>
          <a:extLst>
            <a:ext uri="{FF2B5EF4-FFF2-40B4-BE49-F238E27FC236}">
              <a16:creationId xmlns:a16="http://schemas.microsoft.com/office/drawing/2014/main" xmlns="" id="{BE2EB71D-E1A0-DA9A-8FFA-68CE17E79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">
            <a:extLst>
              <a:ext uri="{FF2B5EF4-FFF2-40B4-BE49-F238E27FC236}">
                <a16:creationId xmlns:a16="http://schemas.microsoft.com/office/drawing/2014/main" xmlns="" id="{05CEAD57-3C29-0BCF-A6AF-A6F4408984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>
              <a:buSzPct val="100000"/>
            </a:pPr>
            <a:r>
              <a:rPr lang="cs-CZ" dirty="0"/>
              <a:t>Prioritní oblasti – priorita 4:Střední školy </a:t>
            </a:r>
            <a:endParaRPr dirty="0"/>
          </a:p>
        </p:txBody>
      </p:sp>
      <p:sp>
        <p:nvSpPr>
          <p:cNvPr id="407" name="Google Shape;407;p5">
            <a:extLst>
              <a:ext uri="{FF2B5EF4-FFF2-40B4-BE49-F238E27FC236}">
                <a16:creationId xmlns:a16="http://schemas.microsoft.com/office/drawing/2014/main" xmlns="" id="{32A9E1A6-261A-3991-3F63-D3A550B1DF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9207" y="1434649"/>
            <a:ext cx="10929193" cy="464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>
              <a:spcAft>
                <a:spcPts val="1200"/>
              </a:spcAft>
            </a:pPr>
            <a:r>
              <a:rPr lang="cs-CZ" i="1" dirty="0">
                <a:solidFill>
                  <a:schemeClr val="bg2"/>
                </a:solidFill>
              </a:rPr>
              <a:t>Zvýšíme kvalitu a dostupnost středoškolského vzdělání </a:t>
            </a:r>
            <a:endParaRPr lang="cs-CZ" b="0" dirty="0">
              <a:solidFill>
                <a:schemeClr val="bg2"/>
              </a:solidFill>
            </a:endParaRP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Zpřístupníme střední školy </a:t>
            </a:r>
            <a:r>
              <a:rPr lang="cs-CZ" b="0" dirty="0">
                <a:solidFill>
                  <a:schemeClr val="bg2"/>
                </a:solidFill>
              </a:rPr>
              <a:t>předsunutím JPZ před výběr školy. Žáci budou dělat informovanější volbu a dostanou více možností. Skrz JPZ projdou všichni, což otevře dveře i dětem s nižšími vzdělávacími aspiracemi (či aspiracemi rodiny).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Snížíme studijní neúspěšnost</a:t>
            </a:r>
            <a:r>
              <a:rPr lang="cs-CZ" b="0" dirty="0">
                <a:solidFill>
                  <a:schemeClr val="bg2"/>
                </a:solidFill>
              </a:rPr>
              <a:t>. Do hloubky porozumíme jejím příčinám a navrhneme účinná opatření (viz. také priorita 3 body b., c. a d.)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Pomůžeme sladit poptávku s nabídkou</a:t>
            </a:r>
            <a:r>
              <a:rPr lang="cs-CZ" b="0" dirty="0">
                <a:solidFill>
                  <a:schemeClr val="bg2"/>
                </a:solidFill>
              </a:rPr>
              <a:t>, aby více žáků mohlo studovat obory, které si přejí a které budou relevantnější pro dramaticky se měnící trh práce. Povedeme kraje k odpovědnosti za odpovídající nastavení kapacit SŠ, cílenou podporou potřebných oborů pro trh práce a zlepšením kariérového poradenství žáků.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Zvýšíme relevanci a prostupnost </a:t>
            </a:r>
            <a:r>
              <a:rPr lang="cs-CZ" b="0" dirty="0">
                <a:solidFill>
                  <a:schemeClr val="bg2"/>
                </a:solidFill>
              </a:rPr>
              <a:t>středoškolského vzdělání skrze inovaci oborové soustavy a rámcových vzdělávacích programů. </a:t>
            </a:r>
          </a:p>
        </p:txBody>
      </p:sp>
      <p:sp>
        <p:nvSpPr>
          <p:cNvPr id="408" name="Google Shape;408;p5">
            <a:extLst>
              <a:ext uri="{FF2B5EF4-FFF2-40B4-BE49-F238E27FC236}">
                <a16:creationId xmlns:a16="http://schemas.microsoft.com/office/drawing/2014/main" xmlns="" id="{C9B02FEA-E20F-0665-C234-6649790439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478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>
          <a:extLst>
            <a:ext uri="{FF2B5EF4-FFF2-40B4-BE49-F238E27FC236}">
              <a16:creationId xmlns:a16="http://schemas.microsoft.com/office/drawing/2014/main" xmlns="" id="{5219EAB9-4A07-624A-B374-0D279BCE3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">
            <a:extLst>
              <a:ext uri="{FF2B5EF4-FFF2-40B4-BE49-F238E27FC236}">
                <a16:creationId xmlns:a16="http://schemas.microsoft.com/office/drawing/2014/main" xmlns="" id="{7E93E8A8-0F0D-FB49-7F1A-A5F0BBA740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cs-CZ" dirty="0"/>
              <a:t>Prioritní oblasti – priorita 5:Vysoké školy </a:t>
            </a:r>
            <a:endParaRPr dirty="0"/>
          </a:p>
        </p:txBody>
      </p:sp>
      <p:sp>
        <p:nvSpPr>
          <p:cNvPr id="407" name="Google Shape;407;p5">
            <a:extLst>
              <a:ext uri="{FF2B5EF4-FFF2-40B4-BE49-F238E27FC236}">
                <a16:creationId xmlns:a16="http://schemas.microsoft.com/office/drawing/2014/main" xmlns="" id="{E3482839-F5C1-0F33-881D-E1F718AEBB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9207" y="1832660"/>
            <a:ext cx="10929193" cy="464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cs-CZ" i="1" dirty="0">
                <a:solidFill>
                  <a:schemeClr val="bg2"/>
                </a:solidFill>
              </a:rPr>
              <a:t>Zvýšíme kvalitu a dostupnost vysokoškolského vzdělání </a:t>
            </a:r>
          </a:p>
          <a:p>
            <a:pPr>
              <a:spcAft>
                <a:spcPts val="600"/>
              </a:spcAft>
            </a:pPr>
            <a:endParaRPr lang="cs-CZ" b="0" dirty="0">
              <a:solidFill>
                <a:schemeClr val="bg2"/>
              </a:solidFill>
            </a:endParaRP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Zvýšíme kvalitu </a:t>
            </a:r>
            <a:r>
              <a:rPr lang="cs-CZ" b="0" dirty="0">
                <a:solidFill>
                  <a:schemeClr val="bg2"/>
                </a:solidFill>
              </a:rPr>
              <a:t>vysokých škol skrze změny ve způsobu jejich řízení a financování.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Zvýšíme kapacity </a:t>
            </a:r>
            <a:r>
              <a:rPr lang="cs-CZ" b="0" dirty="0">
                <a:solidFill>
                  <a:schemeClr val="bg2"/>
                </a:solidFill>
              </a:rPr>
              <a:t>VŠ a cíleně podpoříme kratší, profesní a strategicky významné obory. Zvýšíme studijní úspěšnost.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Zvýšíme podporu talentovaných sociálně slabých </a:t>
            </a:r>
            <a:r>
              <a:rPr lang="cs-CZ" b="0" dirty="0">
                <a:solidFill>
                  <a:schemeClr val="bg2"/>
                </a:solidFill>
              </a:rPr>
              <a:t>studentů. </a:t>
            </a:r>
          </a:p>
          <a:p>
            <a:pPr marL="363538" indent="0">
              <a:spcAft>
                <a:spcPts val="600"/>
              </a:spcAft>
            </a:pPr>
            <a:r>
              <a:rPr lang="cs-CZ" dirty="0">
                <a:solidFill>
                  <a:schemeClr val="bg2"/>
                </a:solidFill>
              </a:rPr>
              <a:t>Posílíme internacionalizaci </a:t>
            </a:r>
            <a:r>
              <a:rPr lang="cs-CZ" b="0" dirty="0">
                <a:solidFill>
                  <a:schemeClr val="bg2"/>
                </a:solidFill>
              </a:rPr>
              <a:t>vysokých škol díky vyššímu počtu zahraničních studentů a samoplátců včetně špičkových studentů doktorských programů; odstraníme bariéry ve vízovém procesu a dokončíme integraci do evropských struktur ENQA a EQAR. </a:t>
            </a:r>
          </a:p>
        </p:txBody>
      </p:sp>
      <p:sp>
        <p:nvSpPr>
          <p:cNvPr id="408" name="Google Shape;408;p5">
            <a:extLst>
              <a:ext uri="{FF2B5EF4-FFF2-40B4-BE49-F238E27FC236}">
                <a16:creationId xmlns:a16="http://schemas.microsoft.com/office/drawing/2014/main" xmlns="" id="{56DEF687-D53A-1866-70D8-F0D84084C7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3377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>
          <a:extLst>
            <a:ext uri="{FF2B5EF4-FFF2-40B4-BE49-F238E27FC236}">
              <a16:creationId xmlns:a16="http://schemas.microsoft.com/office/drawing/2014/main" xmlns="" id="{748B092F-89ED-A305-D533-7844106B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">
            <a:extLst>
              <a:ext uri="{FF2B5EF4-FFF2-40B4-BE49-F238E27FC236}">
                <a16:creationId xmlns:a16="http://schemas.microsoft.com/office/drawing/2014/main" xmlns="" id="{23F61925-ED2C-E43B-BDC9-12418271CA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lvl="0">
              <a:buSzPts val="3600"/>
            </a:pPr>
            <a:r>
              <a:rPr lang="cs-CZ"/>
              <a:t>Musí to udělat lidé, kteří na to mají největší vliv.</a:t>
            </a:r>
            <a:br>
              <a:rPr lang="cs-CZ"/>
            </a:br>
            <a:r>
              <a:rPr lang="cs-CZ"/>
              <a:t>Naším úkolem je pomoci jim dělat správné věci.</a:t>
            </a:r>
            <a:endParaRPr/>
          </a:p>
        </p:txBody>
      </p:sp>
      <p:sp>
        <p:nvSpPr>
          <p:cNvPr id="417" name="Google Shape;417;p6">
            <a:extLst>
              <a:ext uri="{FF2B5EF4-FFF2-40B4-BE49-F238E27FC236}">
                <a16:creationId xmlns:a16="http://schemas.microsoft.com/office/drawing/2014/main" xmlns="" id="{25A0F715-5B3F-9CF1-46CB-D03A297DDF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2257436"/>
            <a:ext cx="3355437" cy="359070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0000" tIns="108000" rIns="144000" bIns="720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cs-CZ" sz="2200" dirty="0"/>
              <a:t>Opatření</a:t>
            </a:r>
            <a:r>
              <a:rPr lang="cs-CZ" dirty="0"/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cs-CZ" b="0" dirty="0"/>
              <a:t>(</a:t>
            </a:r>
            <a:r>
              <a:rPr lang="cs-CZ" b="0" dirty="0" err="1"/>
              <a:t>outputs</a:t>
            </a:r>
            <a:r>
              <a:rPr lang="cs-CZ" b="0" dirty="0"/>
              <a:t>)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</a:pPr>
            <a:endParaRPr lang="cs-CZ" sz="1500" b="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</a:pPr>
            <a:r>
              <a:rPr lang="cs-CZ" sz="1500" b="0" dirty="0">
                <a:solidFill>
                  <a:schemeClr val="lt1"/>
                </a:solidFill>
              </a:rPr>
              <a:t>Řízení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</a:pPr>
            <a:r>
              <a:rPr lang="cs-CZ" sz="1500" b="0" dirty="0">
                <a:solidFill>
                  <a:schemeClr val="lt1"/>
                </a:solidFill>
              </a:rPr>
              <a:t>Učitelé a ředitelé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</a:pPr>
            <a:r>
              <a:rPr lang="cs-CZ" sz="1500" b="0" dirty="0">
                <a:solidFill>
                  <a:schemeClr val="lt1"/>
                </a:solidFill>
              </a:rPr>
              <a:t>Nerovnosti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</a:pPr>
            <a:r>
              <a:rPr lang="cs-CZ" sz="1500" b="0" dirty="0">
                <a:solidFill>
                  <a:schemeClr val="lt1"/>
                </a:solidFill>
              </a:rPr>
              <a:t>Střední školy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</a:pPr>
            <a:r>
              <a:rPr lang="cs-CZ" sz="1500" b="0" dirty="0">
                <a:solidFill>
                  <a:schemeClr val="lt1"/>
                </a:solidFill>
              </a:rPr>
              <a:t>Vysoké školy</a:t>
            </a:r>
            <a:endParaRPr dirty="0"/>
          </a:p>
        </p:txBody>
      </p:sp>
      <p:sp>
        <p:nvSpPr>
          <p:cNvPr id="418" name="Google Shape;418;p6">
            <a:extLst>
              <a:ext uri="{FF2B5EF4-FFF2-40B4-BE49-F238E27FC236}">
                <a16:creationId xmlns:a16="http://schemas.microsoft.com/office/drawing/2014/main" xmlns="" id="{DDD3B40F-12D9-994A-C9DE-905AD54E9A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10</a:t>
            </a:fld>
            <a:endParaRPr/>
          </a:p>
        </p:txBody>
      </p:sp>
      <p:sp>
        <p:nvSpPr>
          <p:cNvPr id="419" name="Google Shape;419;p6">
            <a:extLst>
              <a:ext uri="{FF2B5EF4-FFF2-40B4-BE49-F238E27FC236}">
                <a16:creationId xmlns:a16="http://schemas.microsoft.com/office/drawing/2014/main" xmlns="" id="{35617AE9-F065-3600-5652-1614587C3EB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8156517" y="2257436"/>
            <a:ext cx="3355437" cy="359070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0000" tIns="108000" rIns="144000" bIns="720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cs-CZ" sz="2200" dirty="0"/>
              <a:t>Dopad na děti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cs-CZ" b="0" dirty="0"/>
              <a:t>(</a:t>
            </a:r>
            <a:r>
              <a:rPr lang="cs-CZ" b="0" dirty="0" err="1"/>
              <a:t>impact</a:t>
            </a:r>
            <a:r>
              <a:rPr lang="cs-CZ" b="0" dirty="0"/>
              <a:t>)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</a:pPr>
            <a:r>
              <a:rPr lang="cs-CZ" dirty="0">
                <a:solidFill>
                  <a:schemeClr val="lt1"/>
                </a:solidFill>
              </a:rPr>
              <a:t>Gramotnosti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</a:pPr>
            <a:r>
              <a:rPr lang="cs-CZ" dirty="0">
                <a:solidFill>
                  <a:schemeClr val="lt1"/>
                </a:solidFill>
              </a:rPr>
              <a:t>Nerovnosti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</a:pPr>
            <a:r>
              <a:rPr lang="cs-CZ" dirty="0">
                <a:solidFill>
                  <a:schemeClr val="lt1"/>
                </a:solidFill>
              </a:rPr>
              <a:t>Odolnost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</a:pPr>
            <a:r>
              <a:rPr lang="cs-CZ" dirty="0">
                <a:solidFill>
                  <a:schemeClr val="lt1"/>
                </a:solidFill>
              </a:rPr>
              <a:t>Kvalifikovanost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</a:pPr>
            <a:r>
              <a:rPr lang="cs-CZ" dirty="0">
                <a:solidFill>
                  <a:schemeClr val="lt1"/>
                </a:solidFill>
              </a:rPr>
              <a:t>Kvalita VŠ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420" name="Google Shape;420;p6">
            <a:extLst>
              <a:ext uri="{FF2B5EF4-FFF2-40B4-BE49-F238E27FC236}">
                <a16:creationId xmlns:a16="http://schemas.microsoft.com/office/drawing/2014/main" xmlns="" id="{C6E803DA-6770-EB29-015D-CEC7FEE96C0B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420259" y="2257436"/>
            <a:ext cx="3355437" cy="359070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0000" tIns="108000" rIns="144000" bIns="720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cs-CZ" sz="2900"/>
              <a:t>Změna chování klíčových aktérů </a:t>
            </a:r>
            <a:r>
              <a:rPr lang="cs-CZ" sz="2900" b="0"/>
              <a:t>(</a:t>
            </a:r>
            <a:r>
              <a:rPr lang="cs-CZ" sz="2900" b="0" err="1"/>
              <a:t>outcomes</a:t>
            </a:r>
            <a:r>
              <a:rPr lang="cs-CZ" sz="2900" b="0"/>
              <a:t>)</a:t>
            </a:r>
            <a:endParaRPr b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cs-CZ" sz="2100" b="0">
                <a:solidFill>
                  <a:schemeClr val="lt1"/>
                </a:solidFill>
              </a:rPr>
              <a:t>Učitelé a další pedagogové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cs-CZ" sz="2100" b="0">
                <a:solidFill>
                  <a:schemeClr val="lt1"/>
                </a:solidFill>
              </a:rPr>
              <a:t>Ředitelé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cs-CZ" sz="2100" b="0">
                <a:solidFill>
                  <a:schemeClr val="lt1"/>
                </a:solidFill>
              </a:rPr>
              <a:t>Zřizovatelé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cs-CZ" sz="2100" b="0">
                <a:solidFill>
                  <a:schemeClr val="lt1"/>
                </a:solidFill>
              </a:rPr>
              <a:t>Úředníci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cs-CZ" sz="2100" b="0">
                <a:solidFill>
                  <a:schemeClr val="lt1"/>
                </a:solidFill>
              </a:rPr>
              <a:t>Rodiče</a:t>
            </a:r>
            <a:endParaRPr sz="2100" b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cs-CZ" sz="2100" b="0">
                <a:solidFill>
                  <a:schemeClr val="lt1"/>
                </a:solidFill>
              </a:rPr>
              <a:t>Akademici</a:t>
            </a:r>
            <a:endParaRPr sz="2100" b="0">
              <a:solidFill>
                <a:schemeClr val="lt1"/>
              </a:solidFill>
            </a:endParaRPr>
          </a:p>
        </p:txBody>
      </p:sp>
      <p:sp>
        <p:nvSpPr>
          <p:cNvPr id="421" name="Google Shape;421;p6">
            <a:extLst>
              <a:ext uri="{FF2B5EF4-FFF2-40B4-BE49-F238E27FC236}">
                <a16:creationId xmlns:a16="http://schemas.microsoft.com/office/drawing/2014/main" xmlns="" id="{812CB9A7-2528-F4A1-0045-7DDEAD7E7BFB}"/>
              </a:ext>
            </a:extLst>
          </p:cNvPr>
          <p:cNvSpPr txBox="1"/>
          <p:nvPr/>
        </p:nvSpPr>
        <p:spPr>
          <a:xfrm>
            <a:off x="8956909" y="5995851"/>
            <a:ext cx="265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Result chain</a:t>
            </a: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(OECD)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6147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605D4247-E670-E367-71FF-101B81B53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1059EC6A-25F0-70C8-0864-6BF555CA4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305097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cs-CZ" sz="2400" dirty="0">
                <a:solidFill>
                  <a:schemeClr val="bg2"/>
                </a:solidFill>
                <a:latin typeface="+mn-lt"/>
              </a:rPr>
              <a:t>ambiciózní a komplexní, nicméně reálné cíle - "priority uvnitř priorit"</a:t>
            </a:r>
            <a:endParaRPr lang="en-US" sz="2400" dirty="0">
              <a:solidFill>
                <a:schemeClr val="bg2"/>
              </a:solidFill>
              <a:latin typeface="+mn-lt"/>
            </a:endParaRPr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cs-CZ" sz="2400" dirty="0">
                <a:solidFill>
                  <a:schemeClr val="bg2"/>
                </a:solidFill>
                <a:latin typeface="+mn-lt"/>
              </a:rPr>
              <a:t>vnitřní logika, provázanost věcná i časová, společné tvoření</a:t>
            </a:r>
            <a:endParaRPr lang="cs-CZ" dirty="0">
              <a:solidFill>
                <a:schemeClr val="bg2"/>
              </a:solidFill>
            </a:endParaRPr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cs-CZ" sz="2400" dirty="0">
                <a:solidFill>
                  <a:schemeClr val="bg2"/>
                </a:solidFill>
              </a:rPr>
              <a:t>maticové řízení uvnitř MŠMT a "jeho" organizací</a:t>
            </a:r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cs-CZ" sz="2400" dirty="0">
                <a:solidFill>
                  <a:schemeClr val="bg2"/>
                </a:solidFill>
              </a:rPr>
              <a:t>prvek tzv. </a:t>
            </a:r>
            <a:r>
              <a:rPr lang="cs-CZ" sz="2400" dirty="0" err="1">
                <a:solidFill>
                  <a:schemeClr val="bg2"/>
                </a:solidFill>
              </a:rPr>
              <a:t>delivery</a:t>
            </a:r>
            <a:r>
              <a:rPr lang="cs-CZ" sz="2400" dirty="0">
                <a:solidFill>
                  <a:schemeClr val="bg2"/>
                </a:solidFill>
              </a:rPr>
              <a:t> unit </a:t>
            </a:r>
          </a:p>
          <a:p>
            <a:pPr algn="just">
              <a:buFont typeface="Wingdings,Sans-Serif"/>
              <a:buChar char="§"/>
            </a:pPr>
            <a:r>
              <a:rPr lang="cs-CZ" dirty="0">
                <a:solidFill>
                  <a:schemeClr val="bg2"/>
                </a:solidFill>
              </a:rPr>
              <a:t>malý centrální expertní tým zařazený v Kabinetu ministra</a:t>
            </a:r>
            <a:endParaRPr lang="en-US" dirty="0">
              <a:solidFill>
                <a:schemeClr val="bg2"/>
              </a:solidFill>
            </a:endParaRPr>
          </a:p>
          <a:p>
            <a:pPr algn="just">
              <a:buFont typeface="Wingdings,Sans-Serif"/>
              <a:buChar char="§"/>
            </a:pPr>
            <a:r>
              <a:rPr lang="cs-CZ" dirty="0">
                <a:solidFill>
                  <a:schemeClr val="bg2"/>
                </a:solidFill>
              </a:rPr>
              <a:t>jedná z přímého pověření ze strany ministra školství, mládeže a tělovýchovy</a:t>
            </a:r>
            <a:endParaRPr lang="en-US" dirty="0">
              <a:solidFill>
                <a:schemeClr val="bg2"/>
              </a:solidFill>
            </a:endParaRPr>
          </a:p>
          <a:p>
            <a:pPr algn="just">
              <a:buFont typeface="Wingdings,Sans-Serif"/>
              <a:buChar char="§"/>
            </a:pPr>
            <a:r>
              <a:rPr lang="cs-CZ" dirty="0">
                <a:solidFill>
                  <a:schemeClr val="bg2"/>
                </a:solidFill>
              </a:rPr>
              <a:t>plní roli centrálního koordinačního bodu - propojuje věcné řízení sekcí s požadavky ministra školství, mládeže a tělovýchovy; tím není dotčena věcná působnost a odpovědnost jednotlivých útvarů </a:t>
            </a:r>
            <a:endParaRPr lang="en-US" dirty="0">
              <a:solidFill>
                <a:schemeClr val="bg2"/>
              </a:solidFill>
            </a:endParaRPr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400" name="Google Shape;400;p4">
            <a:extLst>
              <a:ext uri="{FF2B5EF4-FFF2-40B4-BE49-F238E27FC236}">
                <a16:creationId xmlns:a16="http://schemas.microsoft.com/office/drawing/2014/main" xmlns="" id="{B59E1BDD-15C7-8906-7901-7196680ABC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cs-CZ" sz="3200" dirty="0"/>
              <a:t>Budeme-li fungovat jako celek, uspějeme.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88489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86FEF555-0914-800E-8542-2803E715C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D91E0B2E-20D6-6560-507C-9C56E1ACDA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305097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cs-CZ" b="1" dirty="0">
                <a:solidFill>
                  <a:schemeClr val="bg2"/>
                </a:solidFill>
              </a:rPr>
              <a:t>Pavla Katzová – ředitelka Kabinetu ministra </a:t>
            </a:r>
          </a:p>
          <a:p>
            <a:r>
              <a:rPr lang="cs-CZ" b="1" dirty="0">
                <a:solidFill>
                  <a:schemeClr val="bg2"/>
                </a:solidFill>
              </a:rPr>
              <a:t>Martin Kozel – zástupce ředitelky Kabinetu ministra/hlavní věcný stratég </a:t>
            </a:r>
          </a:p>
          <a:p>
            <a:r>
              <a:rPr lang="cs-CZ" b="1" dirty="0">
                <a:solidFill>
                  <a:schemeClr val="bg2"/>
                </a:solidFill>
              </a:rPr>
              <a:t>Jakub Černý – lídr priority P1  </a:t>
            </a:r>
          </a:p>
          <a:p>
            <a:r>
              <a:rPr lang="cs-CZ" b="1" dirty="0">
                <a:solidFill>
                  <a:schemeClr val="bg2"/>
                </a:solidFill>
              </a:rPr>
              <a:t>Matouš Bořkovec – lídr priority 2</a:t>
            </a:r>
          </a:p>
          <a:p>
            <a:r>
              <a:rPr lang="cs-CZ" b="1" dirty="0">
                <a:solidFill>
                  <a:schemeClr val="bg2"/>
                </a:solidFill>
              </a:rPr>
              <a:t>Václav Korbel – lídr priority P3 </a:t>
            </a:r>
          </a:p>
          <a:p>
            <a:r>
              <a:rPr lang="cs-CZ" b="1" dirty="0">
                <a:solidFill>
                  <a:schemeClr val="bg2"/>
                </a:solidFill>
              </a:rPr>
              <a:t>Miloslav Keltner– lídr priority P4</a:t>
            </a:r>
          </a:p>
          <a:p>
            <a:r>
              <a:rPr lang="cs-CZ" b="1" dirty="0">
                <a:solidFill>
                  <a:schemeClr val="bg2"/>
                </a:solidFill>
              </a:rPr>
              <a:t>Dana Bilíková – lídr priority P5</a:t>
            </a:r>
          </a:p>
          <a:p>
            <a:r>
              <a:rPr lang="cs-CZ" b="1" dirty="0">
                <a:solidFill>
                  <a:schemeClr val="bg2"/>
                </a:solidFill>
              </a:rPr>
              <a:t>Klára </a:t>
            </a:r>
            <a:r>
              <a:rPr lang="cs-CZ" b="1" dirty="0" err="1">
                <a:solidFill>
                  <a:schemeClr val="bg2"/>
                </a:solidFill>
              </a:rPr>
              <a:t>Šeďová</a:t>
            </a:r>
            <a:r>
              <a:rPr lang="cs-CZ" b="1" dirty="0">
                <a:solidFill>
                  <a:schemeClr val="bg2"/>
                </a:solidFill>
              </a:rPr>
              <a:t> – lídr revizí kurikul (revize RV)</a:t>
            </a: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400" name="Google Shape;400;p4">
            <a:extLst>
              <a:ext uri="{FF2B5EF4-FFF2-40B4-BE49-F238E27FC236}">
                <a16:creationId xmlns:a16="http://schemas.microsoft.com/office/drawing/2014/main" xmlns="" id="{8503E97D-BCD8-F0C2-BBDC-D7FE0C7128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00" y="619932"/>
            <a:ext cx="9900000" cy="60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cs-CZ" sz="3200" dirty="0"/>
              <a:t>Centrální expertní tým – </a:t>
            </a:r>
            <a:r>
              <a:rPr lang="cs-CZ" sz="3200" dirty="0" err="1"/>
              <a:t>delivery</a:t>
            </a:r>
            <a:r>
              <a:rPr lang="cs-CZ" sz="3200" dirty="0"/>
              <a:t> unit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3531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3cb910c86d3_0_1"/>
          <p:cNvSpPr txBox="1">
            <a:spLocks noGrp="1"/>
          </p:cNvSpPr>
          <p:nvPr>
            <p:ph type="title"/>
          </p:nvPr>
        </p:nvSpPr>
        <p:spPr>
          <a:xfrm>
            <a:off x="1714400" y="802933"/>
            <a:ext cx="10176300" cy="76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Co nás čeká v nejbližší době?</a:t>
            </a:r>
            <a:endParaRPr/>
          </a:p>
        </p:txBody>
      </p:sp>
      <p:sp>
        <p:nvSpPr>
          <p:cNvPr id="1001" name="Google Shape;1001;g3cb910c86d3_0_1"/>
          <p:cNvSpPr txBox="1">
            <a:spLocks noGrp="1"/>
          </p:cNvSpPr>
          <p:nvPr>
            <p:ph type="body" idx="1"/>
          </p:nvPr>
        </p:nvSpPr>
        <p:spPr>
          <a:xfrm>
            <a:off x="1714400" y="2133600"/>
            <a:ext cx="8093700" cy="39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2100"/>
              <a:t>Proces tvorby priorit: </a:t>
            </a:r>
            <a:endParaRPr sz="2100"/>
          </a:p>
          <a:p>
            <a:pPr marL="609600" lvl="0" indent="-438150" algn="l" rtl="0">
              <a:spcBef>
                <a:spcPts val="1000"/>
              </a:spcBef>
              <a:spcAft>
                <a:spcPts val="0"/>
              </a:spcAft>
              <a:buSzPts val="2100"/>
              <a:buAutoNum type="arabicPeriod"/>
            </a:pPr>
            <a:r>
              <a:rPr lang="cs-CZ" sz="2100" b="1">
                <a:solidFill>
                  <a:srgbClr val="F7BDAF"/>
                </a:solidFill>
              </a:rPr>
              <a:t>Politické zadání</a:t>
            </a:r>
            <a:r>
              <a:rPr lang="cs-CZ" sz="2100"/>
              <a:t> (</a:t>
            </a:r>
            <a:r>
              <a:rPr lang="cs-CZ" sz="1900"/>
              <a:t>představení členům porady vedení)</a:t>
            </a:r>
            <a:endParaRPr sz="1900"/>
          </a:p>
          <a:p>
            <a:pPr marL="609600" lvl="0" indent="-438150" algn="l" rtl="0">
              <a:spcBef>
                <a:spcPts val="1000"/>
              </a:spcBef>
              <a:spcAft>
                <a:spcPts val="0"/>
              </a:spcAft>
              <a:buSzPts val="2100"/>
              <a:buAutoNum type="arabicPeriod"/>
            </a:pPr>
            <a:r>
              <a:rPr lang="cs-CZ" sz="2100" b="1">
                <a:solidFill>
                  <a:srgbClr val="F7BDAF"/>
                </a:solidFill>
              </a:rPr>
              <a:t>Představení úřadu + první interní expertní debata </a:t>
            </a:r>
            <a:endParaRPr sz="1900"/>
          </a:p>
          <a:p>
            <a:pPr marL="609600" lvl="0" indent="-438150" algn="l" rtl="0">
              <a:spcBef>
                <a:spcPts val="1000"/>
              </a:spcBef>
              <a:spcAft>
                <a:spcPts val="0"/>
              </a:spcAft>
              <a:buSzPts val="2100"/>
              <a:buAutoNum type="arabicPeriod"/>
            </a:pPr>
            <a:r>
              <a:rPr lang="cs-CZ" sz="2100" b="1">
                <a:solidFill>
                  <a:srgbClr val="F7BDAF"/>
                </a:solidFill>
              </a:rPr>
              <a:t>Představení klíčovým stakeholderům</a:t>
            </a:r>
          </a:p>
          <a:p>
            <a:pPr marL="609600" lvl="0" indent="-438150" algn="l" rtl="0">
              <a:spcBef>
                <a:spcPts val="1000"/>
              </a:spcBef>
              <a:spcAft>
                <a:spcPts val="0"/>
              </a:spcAft>
              <a:buSzPts val="2100"/>
              <a:buAutoNum type="arabicPeriod"/>
            </a:pPr>
            <a:r>
              <a:rPr lang="cs-CZ" sz="2100" b="1">
                <a:solidFill>
                  <a:srgbClr val="F7BDAF"/>
                </a:solidFill>
              </a:rPr>
              <a:t>Rozpracování priorit do konkrétních plánů (opatření)</a:t>
            </a:r>
            <a:r>
              <a:rPr lang="cs-CZ" sz="2100"/>
              <a:t> </a:t>
            </a:r>
            <a:br>
              <a:rPr lang="cs-CZ" sz="2100"/>
            </a:br>
            <a:r>
              <a:rPr lang="cs-CZ" sz="1900"/>
              <a:t>jasné cíle, metriky i plán opatření</a:t>
            </a:r>
            <a:endParaRPr sz="1900"/>
          </a:p>
          <a:p>
            <a:pPr marL="609600" indent="-438150">
              <a:buSzPts val="2100"/>
              <a:buAutoNum type="arabicPeriod"/>
            </a:pPr>
            <a:r>
              <a:rPr lang="cs-CZ" sz="2100" b="1">
                <a:solidFill>
                  <a:srgbClr val="F7BDAF"/>
                </a:solidFill>
              </a:rPr>
              <a:t>Schválení konkrétních plánů panem ministrem </a:t>
            </a:r>
            <a:endParaRPr sz="1900"/>
          </a:p>
          <a:p>
            <a:pPr marL="609600" lvl="0" indent="-438150" algn="l" rtl="0">
              <a:spcBef>
                <a:spcPts val="1000"/>
              </a:spcBef>
              <a:spcAft>
                <a:spcPts val="1000"/>
              </a:spcAft>
              <a:buSzPts val="2100"/>
              <a:buAutoNum type="arabicPeriod"/>
            </a:pPr>
            <a:r>
              <a:rPr lang="cs-CZ" sz="2100" b="1">
                <a:solidFill>
                  <a:srgbClr val="F7BDAF"/>
                </a:solidFill>
              </a:rPr>
              <a:t>Start implementace v plném rozsahu</a:t>
            </a:r>
            <a:endParaRPr sz="2100" b="1">
              <a:solidFill>
                <a:srgbClr val="F7BDAF"/>
              </a:solidFill>
            </a:endParaRPr>
          </a:p>
        </p:txBody>
      </p:sp>
      <p:sp>
        <p:nvSpPr>
          <p:cNvPr id="1002" name="Google Shape;1002;g3cb910c86d3_0_1"/>
          <p:cNvSpPr txBox="1">
            <a:spLocks noGrp="1"/>
          </p:cNvSpPr>
          <p:nvPr>
            <p:ph type="body" idx="1"/>
          </p:nvPr>
        </p:nvSpPr>
        <p:spPr>
          <a:xfrm>
            <a:off x="9556955" y="2625212"/>
            <a:ext cx="2461565" cy="37448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1800"/>
              <a:t>17.3.2026</a:t>
            </a:r>
            <a:endParaRPr sz="1800"/>
          </a:p>
          <a:p>
            <a:pPr marL="720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1800"/>
              <a:t>25.3.2026</a:t>
            </a:r>
          </a:p>
          <a:p>
            <a:pPr marL="720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1800"/>
              <a:t>10.4.2026</a:t>
            </a:r>
            <a:endParaRPr lang="en-US" sz="18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1800"/>
              <a:t>duben až červen 2026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8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1800"/>
              <a:t>červenec až srpen 2026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1800"/>
              <a:t>září 2026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50"/>
          <p:cNvSpPr txBox="1">
            <a:spLocks noGrp="1"/>
          </p:cNvSpPr>
          <p:nvPr>
            <p:ph type="ctrTitle"/>
          </p:nvPr>
        </p:nvSpPr>
        <p:spPr>
          <a:xfrm>
            <a:off x="6238007" y="2841234"/>
            <a:ext cx="5400000" cy="56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cs-CZ" dirty="0"/>
              <a:t>Společně měníme životy lidí a tvoříme budoucnost naší země. 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Díky, že do toho dáváte srdce. </a:t>
            </a:r>
            <a:br>
              <a:rPr lang="cs-CZ" dirty="0"/>
            </a:br>
            <a:r>
              <a:rPr lang="cs-CZ" dirty="0"/>
              <a:t> </a:t>
            </a:r>
            <a:br>
              <a:rPr lang="cs-CZ" dirty="0"/>
            </a:b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69183382-07BD-08DF-394A-1F76E6689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12D3D9F2-0EE6-5CB0-8931-76018C4C37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426283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/>
            <a:r>
              <a:rPr lang="cs-CZ" sz="2400" dirty="0"/>
              <a:t>Novela vyhlášky č. 72/2005 Sb.</a:t>
            </a:r>
          </a:p>
          <a:p>
            <a:pPr lvl="0"/>
            <a:r>
              <a:rPr lang="cs-CZ" sz="2400" dirty="0"/>
              <a:t>Změny ve výkazech Z 23-01 a Z 33-01 </a:t>
            </a:r>
          </a:p>
          <a:p>
            <a:pPr lvl="0"/>
            <a:r>
              <a:rPr lang="cs-CZ" sz="2400" dirty="0"/>
              <a:t>Spádovost pedagogicko-psychologických poraden</a:t>
            </a:r>
          </a:p>
          <a:p>
            <a:pPr lvl="0"/>
            <a:r>
              <a:rPr lang="cs-CZ" sz="2400" dirty="0"/>
              <a:t>Výzvy Operačního programu Jan Amos Komenský </a:t>
            </a:r>
          </a:p>
          <a:p>
            <a:pPr lvl="0"/>
            <a:r>
              <a:rPr lang="cs-CZ" sz="2400" dirty="0"/>
              <a:t>Podpora navyšování počtu podpůrných pozic</a:t>
            </a:r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62BA101-9DB3-DF1E-6183-5E8F44D4A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928" y="538816"/>
            <a:ext cx="9757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3200" dirty="0">
                <a:latin typeface="Arial" panose="020B0604020202020204" pitchFamily="34" charset="0"/>
              </a:rPr>
              <a:t>A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ktuální aktivity rezortu v poradenském systému</a:t>
            </a:r>
          </a:p>
        </p:txBody>
      </p:sp>
    </p:spTree>
    <p:extLst>
      <p:ext uri="{BB962C8B-B14F-4D97-AF65-F5344CB8AC3E}">
        <p14:creationId xmlns:p14="http://schemas.microsoft.com/office/powerpoint/2010/main" val="1955498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E2D71BE1-0A3D-C4C8-687E-3F37BF6DB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4D3E9E67-A42F-D0AC-F846-82CD32DAE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426283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>
              <a:spcAft>
                <a:spcPts val="1200"/>
              </a:spcAft>
            </a:pPr>
            <a:r>
              <a:rPr lang="cs-CZ" sz="2400" dirty="0"/>
              <a:t>Novela vyhlášky č. 72/2005 Sb.</a:t>
            </a:r>
          </a:p>
          <a:p>
            <a:pPr marL="744855" lvl="1" indent="-2876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,Sans-Serif"/>
              <a:buChar char="§"/>
            </a:pPr>
            <a:r>
              <a:rPr lang="cs-CZ" sz="2000" dirty="0"/>
              <a:t>Vyvoláno novelou školského zákona (základem nového systému financování ŠPZ je soustava celostátních normativů, které s účinností od 1. 1. 2027 upravuje § 161 odst. 1 písm. f) školského zákona.</a:t>
            </a:r>
          </a:p>
          <a:p>
            <a:pPr marL="744855" lvl="1" indent="-287655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Wingdings,Sans-Serif"/>
              <a:buChar char="§"/>
            </a:pPr>
            <a:r>
              <a:rPr lang="cs-CZ" sz="2000" dirty="0"/>
              <a:t>Aktuálně po mezirezortním řízení, probíhá vypořádání připomínek </a:t>
            </a:r>
          </a:p>
          <a:p>
            <a:pPr marL="744855" lvl="1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cs-CZ" sz="2000" dirty="0"/>
              <a:t>Navržená účinnost novely vyhlášky je v návaznosti na zákonnou úpravu k 1. 1. 2027.</a:t>
            </a:r>
          </a:p>
          <a:p>
            <a:pPr marL="744855" lvl="1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2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D7823F8-C05D-4043-823E-04524AB861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928" y="538816"/>
            <a:ext cx="9757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3200" dirty="0">
                <a:latin typeface="Arial" panose="020B0604020202020204" pitchFamily="34" charset="0"/>
              </a:rPr>
              <a:t>A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ktuální aktivity rezortu v poradenském systému</a:t>
            </a:r>
          </a:p>
        </p:txBody>
      </p:sp>
    </p:spTree>
    <p:extLst>
      <p:ext uri="{BB962C8B-B14F-4D97-AF65-F5344CB8AC3E}">
        <p14:creationId xmlns:p14="http://schemas.microsoft.com/office/powerpoint/2010/main" val="3609943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727C2E05-9758-12BF-A43E-29E608A5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751A7181-8495-2268-993D-A120704B8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426283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/>
            <a:r>
              <a:rPr lang="cs-CZ" sz="2400" dirty="0"/>
              <a:t>Novela vyhlášky č. 72/2005 Sb.</a:t>
            </a:r>
          </a:p>
          <a:p>
            <a:pPr lvl="1"/>
            <a:r>
              <a:rPr lang="cs-CZ" sz="1600" dirty="0"/>
              <a:t>normativy jako roční výši výdajů státního rozpočtu na platy a ostatní osobní náklady pro pedagogické pracovníky, jakož i povinných odvodů připadající na 1 dítě, žáka </a:t>
            </a:r>
            <a:br>
              <a:rPr lang="cs-CZ" sz="1600" dirty="0"/>
            </a:br>
            <a:r>
              <a:rPr lang="cs-CZ" sz="1600" dirty="0"/>
              <a:t>nebo studenta, jemuž jsou individuálně poskytovány poradenské služby, a to podle náročnosti poskytování těchto poradenských služeb,</a:t>
            </a:r>
          </a:p>
          <a:p>
            <a:pPr lvl="1"/>
            <a:r>
              <a:rPr lang="cs-CZ" sz="1600" dirty="0"/>
              <a:t>normativy jako roční výši výdajů státního rozpočtu na platy a ostatní osobní náklady pro pedagogické pracovníky, jakož i povinných odvodů připadající na 1 skupinu, v níž jsou poskytovány poradenské služby,</a:t>
            </a:r>
          </a:p>
          <a:p>
            <a:pPr lvl="1"/>
            <a:r>
              <a:rPr lang="cs-CZ" sz="1600" dirty="0"/>
              <a:t>normativy jako roční výši výdajů státního rozpočtu na platy a ostatní osobní náklady pro pedagogické pracovníky, jakož i povinných odvodů připadající na 1 pedagogického pracovníka v souvislosti se zajištěním činností neuvedených v bodech 1 a 2. 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cs-CZ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EE94E0E-000D-6638-FB3E-3460F26B04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928" y="538816"/>
            <a:ext cx="9757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3200" dirty="0">
                <a:latin typeface="Arial" panose="020B0604020202020204" pitchFamily="34" charset="0"/>
              </a:rPr>
              <a:t>A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ktuální aktivity rezortu v poradenském systému</a:t>
            </a:r>
          </a:p>
        </p:txBody>
      </p:sp>
    </p:spTree>
    <p:extLst>
      <p:ext uri="{BB962C8B-B14F-4D97-AF65-F5344CB8AC3E}">
        <p14:creationId xmlns:p14="http://schemas.microsoft.com/office/powerpoint/2010/main" val="45603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2C310F52-5D49-765B-C035-F04B64ECA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A826ACBD-806C-35BA-D1F5-0D152E7C0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426283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>
              <a:spcAft>
                <a:spcPts val="1200"/>
              </a:spcAft>
            </a:pPr>
            <a:r>
              <a:rPr lang="cs-CZ" sz="2800" b="1" dirty="0"/>
              <a:t>Spádovost pedagogicko-psychologických poraden </a:t>
            </a:r>
            <a:endParaRPr lang="cs-CZ" sz="2800" dirty="0"/>
          </a:p>
          <a:p>
            <a:pPr marL="744855" lvl="1" indent="-2876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,Sans-Serif"/>
              <a:buChar char="§"/>
            </a:pPr>
            <a:r>
              <a:rPr lang="cs-CZ" dirty="0"/>
              <a:t>Návazně k novele školského zákona (§ 116 odst. 4 a § 171a) stanoví MŠMT pedagogicko-psychologickým poradnám zřizovaným krajem, obcí nebo svazkem obcí spádové obvody pro účely metodického vedení škol na území kraje.</a:t>
            </a:r>
          </a:p>
          <a:p>
            <a:pPr marL="744855" lvl="1" indent="-2876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,Sans-Serif"/>
              <a:buChar char="§"/>
            </a:pPr>
            <a:r>
              <a:rPr lang="cs-CZ" dirty="0"/>
              <a:t>MŠMT nastavení spádů nyní projednává s odbory školství krajských úřadů. Následně návrh  opatření obecné povahy, ke kterému pedagogicko-psychologické poradny a jejich zřizovatelé mohou podávat námitky.</a:t>
            </a:r>
          </a:p>
          <a:p>
            <a:pPr marL="744855" lvl="1" indent="-287655">
              <a:lnSpc>
                <a:spcPct val="10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cs-CZ" dirty="0"/>
              <a:t>MŠMT poté do 30. června opatření obecné povahy oznámí vyvěšením; účinnosti nabyde dne </a:t>
            </a:r>
            <a:br>
              <a:rPr lang="cs-CZ" dirty="0"/>
            </a:br>
            <a:r>
              <a:rPr lang="cs-CZ" dirty="0"/>
              <a:t>1. září 2026 (</a:t>
            </a:r>
            <a:r>
              <a:rPr lang="cs-CZ" u="sng" dirty="0">
                <a:hlinkClick r:id="rId3"/>
              </a:rPr>
              <a:t>vizualizace navrhované spádovosti</a:t>
            </a:r>
            <a:r>
              <a:rPr lang="cs-CZ" dirty="0"/>
              <a:t>).</a:t>
            </a:r>
            <a:r>
              <a:rPr lang="cs-CZ" sz="1600" dirty="0"/>
              <a:t>.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cs-CZ" sz="22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B01BE0E-B5FB-25F9-DC3A-ADF3213F3E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928" y="538816"/>
            <a:ext cx="9757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3200" dirty="0">
                <a:latin typeface="Arial" panose="020B0604020202020204" pitchFamily="34" charset="0"/>
              </a:rPr>
              <a:t>A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ktuální aktivity rezortu v poradenském systému</a:t>
            </a:r>
          </a:p>
        </p:txBody>
      </p:sp>
    </p:spTree>
    <p:extLst>
      <p:ext uri="{BB962C8B-B14F-4D97-AF65-F5344CB8AC3E}">
        <p14:creationId xmlns:p14="http://schemas.microsoft.com/office/powerpoint/2010/main" val="2710129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CE41EBC6-5881-B366-1856-FAEE4301C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3D348CA6-0040-A5A3-4039-B2C057B043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426283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>
              <a:spcAft>
                <a:spcPts val="1200"/>
              </a:spcAft>
            </a:pPr>
            <a:r>
              <a:rPr lang="cs-CZ" sz="2800" b="1" dirty="0"/>
              <a:t>Výzvy OP JAK</a:t>
            </a:r>
            <a:endParaRPr lang="cs-CZ" sz="2800" dirty="0"/>
          </a:p>
          <a:p>
            <a:pPr marL="744855" lvl="1" indent="-2876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,Sans-Serif"/>
              <a:buChar char="§"/>
            </a:pPr>
            <a:r>
              <a:rPr lang="cs-CZ" dirty="0"/>
              <a:t>Pokračuje realizace projektů z výzvy </a:t>
            </a:r>
            <a:r>
              <a:rPr lang="cs-CZ" u="sng" dirty="0">
                <a:hlinkClick r:id="rId3"/>
              </a:rPr>
              <a:t>Akční plánování v území – IDZ</a:t>
            </a:r>
            <a:r>
              <a:rPr lang="cs-CZ" dirty="0"/>
              <a:t>. Povinná aktivita </a:t>
            </a:r>
            <a:r>
              <a:rPr lang="cs-CZ" i="1" dirty="0"/>
              <a:t>Zvýšení kvality poradenských služeb pro děti, žáky a studenty na úrovni kraje </a:t>
            </a:r>
            <a:r>
              <a:rPr lang="cs-CZ" dirty="0"/>
              <a:t>cílí na podporu opatření a aktivit, které přispějí ke zvýšení kvality, provázanosti a efektivity poradenských služeb a podpůrných opatření, zvýšení úrovně poradenské a intervenční péče poskytované ŠPZ prostřednictvím opatření a aktivit zaměřených na metodické vedení a vzdělávání pracovníků a jejich spolupráci se školami. </a:t>
            </a:r>
          </a:p>
          <a:p>
            <a:pPr marL="744855" lvl="1" indent="-2876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,Sans-Serif"/>
              <a:buChar char="§"/>
            </a:pPr>
            <a:r>
              <a:rPr lang="cs-CZ" dirty="0"/>
              <a:t>Zároveň probíhá realizace aktivit v rámci výzvy </a:t>
            </a:r>
            <a:r>
              <a:rPr lang="cs-CZ" u="sng" dirty="0">
                <a:hlinkClick r:id="rId4"/>
              </a:rPr>
              <a:t>Podpora poradenského systému</a:t>
            </a:r>
            <a:r>
              <a:rPr lang="cs-CZ" dirty="0"/>
              <a:t> v návaznosti na uzákoněnou povinnost spádových obvodů pedagogicko-psychologických poraden za účelem metodického vedení škol. Zapojeno je celkem 17 pedagogicko-psychologických poraden. Výzva představuje zintenzivnění podpory a pilotní ověření poskytovaných činností v rámci metodického vedení. V rámci výzvy jsou podporovány i multidisciplinární týmy duševního zdraví, které vznikají při střediscích výchovné péče. </a:t>
            </a:r>
            <a:endParaRPr lang="cs-CZ" sz="2200" dirty="0"/>
          </a:p>
          <a:p>
            <a:pPr marL="744855" lvl="1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2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4D23C82-F6D9-166D-9D43-93452F2908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928" y="538816"/>
            <a:ext cx="9757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3200" dirty="0">
                <a:latin typeface="Arial" panose="020B0604020202020204" pitchFamily="34" charset="0"/>
              </a:rPr>
              <a:t>A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ktuální aktivity rezortu v poradenském systému</a:t>
            </a:r>
          </a:p>
        </p:txBody>
      </p:sp>
    </p:spTree>
    <p:extLst>
      <p:ext uri="{BB962C8B-B14F-4D97-AF65-F5344CB8AC3E}">
        <p14:creationId xmlns:p14="http://schemas.microsoft.com/office/powerpoint/2010/main" val="1648823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378562AB-D4A8-9E2B-93FC-3D2ADA07E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A1A4781C-3887-1D71-EA4A-AF97FC5A33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426283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>
              <a:spcAft>
                <a:spcPts val="1800"/>
              </a:spcAft>
            </a:pPr>
            <a:r>
              <a:rPr lang="cs-CZ" sz="2400" b="1" dirty="0"/>
              <a:t>Podpora navyšování počtu podpůrných pozic</a:t>
            </a:r>
            <a:endParaRPr lang="cs-CZ" sz="2400" dirty="0"/>
          </a:p>
          <a:p>
            <a:pPr marL="744855" lvl="1" indent="-28765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,Sans-Serif"/>
              <a:buChar char="§"/>
            </a:pPr>
            <a:r>
              <a:rPr lang="cs-CZ" dirty="0"/>
              <a:t>MŠMT se také zaměřuje na zvýšení počtu psychologů a speciálních pedagogů na trhu práce </a:t>
            </a:r>
            <a:br>
              <a:rPr lang="cs-CZ" dirty="0"/>
            </a:br>
            <a:r>
              <a:rPr lang="cs-CZ" dirty="0"/>
              <a:t>a za tímto účelem byl vyhlášen </a:t>
            </a:r>
            <a:r>
              <a:rPr lang="cs-CZ" u="sng" dirty="0">
                <a:hlinkClick r:id="rId3"/>
              </a:rPr>
              <a:t>Program na podporu navýšení kapacit veřejných vysokých škol </a:t>
            </a:r>
            <a:br>
              <a:rPr lang="cs-CZ" u="sng" dirty="0">
                <a:hlinkClick r:id="rId3"/>
              </a:rPr>
            </a:br>
            <a:r>
              <a:rPr lang="cs-CZ" u="sng" dirty="0">
                <a:hlinkClick r:id="rId3"/>
              </a:rPr>
              <a:t>v učitelských, speciálně pedagogických a psychologických studijních programech na období 2026–2037</a:t>
            </a:r>
            <a:endParaRPr lang="cs-CZ" sz="22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4DC91A5-5256-AA60-A7D2-9EF98C6E5A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928" y="538816"/>
            <a:ext cx="9757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3200" dirty="0">
                <a:latin typeface="Arial" panose="020B0604020202020204" pitchFamily="34" charset="0"/>
              </a:rPr>
              <a:t>A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ktuální aktivity rezortu v poradenském systému</a:t>
            </a:r>
          </a:p>
        </p:txBody>
      </p:sp>
    </p:spTree>
    <p:extLst>
      <p:ext uri="{BB962C8B-B14F-4D97-AF65-F5344CB8AC3E}">
        <p14:creationId xmlns:p14="http://schemas.microsoft.com/office/powerpoint/2010/main" val="4196196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xmlns="" id="{B45E1619-AF4C-A661-A178-5D58E57DC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">
            <a:extLst>
              <a:ext uri="{FF2B5EF4-FFF2-40B4-BE49-F238E27FC236}">
                <a16:creationId xmlns:a16="http://schemas.microsoft.com/office/drawing/2014/main" xmlns="" id="{73C46002-04CC-96B5-E495-325E00838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00" y="1426283"/>
            <a:ext cx="10460122" cy="442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01600" indent="0">
              <a:spcAft>
                <a:spcPts val="1800"/>
              </a:spcAft>
              <a:buNone/>
            </a:pPr>
            <a:endParaRPr lang="cs-CZ" sz="2400" b="1" dirty="0"/>
          </a:p>
          <a:p>
            <a:pPr marL="101600" indent="0" algn="ctr">
              <a:spcAft>
                <a:spcPts val="1800"/>
              </a:spcAft>
              <a:buNone/>
            </a:pPr>
            <a:r>
              <a:rPr lang="cs-CZ" sz="2400" b="1" dirty="0"/>
              <a:t>Děkuji za pozornost. </a:t>
            </a:r>
          </a:p>
          <a:p>
            <a:pPr marL="101600" indent="0" algn="ctr">
              <a:spcAft>
                <a:spcPts val="1800"/>
              </a:spcAft>
              <a:buNone/>
            </a:pPr>
            <a:r>
              <a:rPr lang="cs-CZ" sz="2400" b="1" dirty="0"/>
              <a:t>Jan Mareš, vrchní ředitel sekce vzdělávání a mládeže </a:t>
            </a:r>
            <a:endParaRPr lang="cs-CZ" sz="22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,Sans-Serif"/>
              <a:buChar char="§"/>
            </a:pPr>
            <a:endParaRPr lang="cs-CZ" sz="2400" dirty="0"/>
          </a:p>
          <a:p>
            <a:pPr marL="287655" indent="-287655">
              <a:lnSpc>
                <a:spcPct val="150000"/>
              </a:lnSpc>
              <a:spcBef>
                <a:spcPts val="0"/>
              </a:spcBef>
              <a:buFont typeface="Wingdings"/>
              <a:buChar char="§"/>
            </a:pPr>
            <a:endParaRPr lang="cs-CZ" sz="2800" dirty="0">
              <a:latin typeface="Segoe UI"/>
              <a:cs typeface="Segoe UI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800" dirty="0">
              <a:latin typeface="Segoe UI"/>
              <a:cs typeface="Segoe UI"/>
            </a:endParaRPr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  <a:p>
            <a:pPr marL="287655" indent="-287655">
              <a:spcBef>
                <a:spcPts val="0"/>
              </a:spcBef>
              <a:buFont typeface="Wingdings"/>
              <a:buChar char="§"/>
            </a:pPr>
            <a:endParaRPr lang="cs-CZ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DA11D88-8845-0371-FBE1-23EE4EB9CC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928" y="538816"/>
            <a:ext cx="9757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3200" dirty="0">
                <a:latin typeface="Arial" panose="020B0604020202020204" pitchFamily="34" charset="0"/>
              </a:rPr>
              <a:t>A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ktuální aktivity rezortu v poradenském systému</a:t>
            </a:r>
          </a:p>
        </p:txBody>
      </p:sp>
    </p:spTree>
    <p:extLst>
      <p:ext uri="{BB962C8B-B14F-4D97-AF65-F5344CB8AC3E}">
        <p14:creationId xmlns:p14="http://schemas.microsoft.com/office/powerpoint/2010/main" val="3354608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5e8a24-fdcc-4055-9235-25af5c4865c2">
      <Terms xmlns="http://schemas.microsoft.com/office/infopath/2007/PartnerControls"/>
    </lcf76f155ced4ddcb4097134ff3c332f>
    <TaxCatchAll xmlns="05cf4e64-f0e7-406e-96d7-92cce5119eb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46017EED7618F42A678E50211993972" ma:contentTypeVersion="10" ma:contentTypeDescription="Vytvoří nový dokument" ma:contentTypeScope="" ma:versionID="b327884094b6612b0676db1266ec59ef">
  <xsd:schema xmlns:xsd="http://www.w3.org/2001/XMLSchema" xmlns:xs="http://www.w3.org/2001/XMLSchema" xmlns:p="http://schemas.microsoft.com/office/2006/metadata/properties" xmlns:ns2="ce5e8a24-fdcc-4055-9235-25af5c4865c2" xmlns:ns3="05cf4e64-f0e7-406e-96d7-92cce5119ebf" targetNamespace="http://schemas.microsoft.com/office/2006/metadata/properties" ma:root="true" ma:fieldsID="685cb50f984297e766331768edba8b95" ns2:_="" ns3:_="">
    <xsd:import namespace="ce5e8a24-fdcc-4055-9235-25af5c4865c2"/>
    <xsd:import namespace="05cf4e64-f0e7-406e-96d7-92cce5119e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e8a24-fdcc-4055-9235-25af5c4865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7705af95-af8b-4274-9321-7e268ee483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cf4e64-f0e7-406e-96d7-92cce5119eb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d0d04e4-dbc2-45c3-aa76-7833287b8fea}" ma:internalName="TaxCatchAll" ma:showField="CatchAllData" ma:web="05cf4e64-f0e7-406e-96d7-92cce5119e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79AE15-99C3-4064-A3E6-6A99E5342D11}">
  <ds:schemaRefs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05cf4e64-f0e7-406e-96d7-92cce5119ebf"/>
    <ds:schemaRef ds:uri="http://purl.org/dc/dcmitype/"/>
    <ds:schemaRef ds:uri="ce5e8a24-fdcc-4055-9235-25af5c4865c2"/>
  </ds:schemaRefs>
</ds:datastoreItem>
</file>

<file path=customXml/itemProps2.xml><?xml version="1.0" encoding="utf-8"?>
<ds:datastoreItem xmlns:ds="http://schemas.openxmlformats.org/officeDocument/2006/customXml" ds:itemID="{1CD90AAE-E982-495B-A0A3-DD87EA6058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4A3481-BFD7-46E9-AA9D-6BE199D88AA9}">
  <ds:schemaRefs>
    <ds:schemaRef ds:uri="05cf4e64-f0e7-406e-96d7-92cce5119ebf"/>
    <ds:schemaRef ds:uri="ce5e8a24-fdcc-4055-9235-25af5c4865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1281</Words>
  <Application>Microsoft Office PowerPoint</Application>
  <PresentationFormat>Širokoúhlá obrazovka</PresentationFormat>
  <Paragraphs>208</Paragraphs>
  <Slides>21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21</vt:i4>
      </vt:variant>
    </vt:vector>
  </HeadingPairs>
  <TitlesOfParts>
    <vt:vector size="29" baseType="lpstr">
      <vt:lpstr>Arial</vt:lpstr>
      <vt:lpstr>Wingdings,Sans-Serif</vt:lpstr>
      <vt:lpstr>Calibri</vt:lpstr>
      <vt:lpstr>Noto Sans Symbols</vt:lpstr>
      <vt:lpstr>Wingdings</vt:lpstr>
      <vt:lpstr>Segoe UI</vt:lpstr>
      <vt:lpstr>JVS PPT Dark</vt:lpstr>
      <vt:lpstr>JVS PPS Light</vt:lpstr>
      <vt:lpstr>Priority PM pro oblast vzdělávání na roky 2026-29+ </vt:lpstr>
      <vt:lpstr>Vzdělání našich dětí je budoucnost naší země.  Vraťme mu kontinuitu. Vraťme se ke Strategii 2030+.    </vt:lpstr>
      <vt:lpstr>Strategie 2030+ vybudovala shodu na dvou hlavních cílech</vt:lpstr>
      <vt:lpstr>Klíčové procesy řízení:</vt:lpstr>
      <vt:lpstr>Prioritní oblasti – priorita 1: Řízení </vt:lpstr>
      <vt:lpstr>Prioritní oblasti – priorita 2: Podpora učitelů a ředitelů</vt:lpstr>
      <vt:lpstr>Prioritní oblasti – priorita 3: Efektivní podpora potřebných žáků (Nerovnosti) </vt:lpstr>
      <vt:lpstr>Prioritní oblasti – priorita 4:Střední školy </vt:lpstr>
      <vt:lpstr>Prioritní oblasti – priorita 5:Vysoké školy </vt:lpstr>
      <vt:lpstr>Musí to udělat lidé, kteří na to mají největší vliv. Naším úkolem je pomoci jim dělat správné věci.</vt:lpstr>
      <vt:lpstr>Budeme-li fungovat jako celek, uspějeme. </vt:lpstr>
      <vt:lpstr>Centrální expertní tým – delivery unit </vt:lpstr>
      <vt:lpstr>Co nás čeká v nejbližší době?</vt:lpstr>
      <vt:lpstr>Společně měníme životy lidí a tvoříme budoucnost naší země.   Díky, že do toho dáváte srdce.    </vt:lpstr>
      <vt:lpstr>Aktuální aktivity rezortu v poradenském systému</vt:lpstr>
      <vt:lpstr>Aktuální aktivity rezortu v poradenském systému</vt:lpstr>
      <vt:lpstr>Aktuální aktivity rezortu v poradenském systému</vt:lpstr>
      <vt:lpstr>Aktuální aktivity rezortu v poradenském systému</vt:lpstr>
      <vt:lpstr>Aktuální aktivity rezortu v poradenském systému</vt:lpstr>
      <vt:lpstr>Aktuální aktivity rezortu v poradenském systému</vt:lpstr>
      <vt:lpstr>Aktuální aktivity rezortu v poradenském systému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Priority PM pro oblast vzdělávání na roky 2026-29+ </dc:title>
  <dc:creator>Karel Drašnar</dc:creator>
  <cp:lastModifiedBy>Marcela Drboutová</cp:lastModifiedBy>
  <cp:revision>6</cp:revision>
  <dcterms:created xsi:type="dcterms:W3CDTF">2025-01-29T13:36:29Z</dcterms:created>
  <dcterms:modified xsi:type="dcterms:W3CDTF">2026-04-28T12:25:18Z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0x010100F46017EED7618F42A678E50211993972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</Properties>
</file>